
<file path=[Content_Types].xml><?xml version="1.0" encoding="utf-8"?>
<Types xmlns="http://schemas.openxmlformats.org/package/2006/content-types">
  <Default Extension="emf" ContentType="image/x-emf"/>
  <Default Extension="gif" ContentType="image/gif"/>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4"/>
  </p:notesMasterIdLst>
  <p:handoutMasterIdLst>
    <p:handoutMasterId r:id="rId45"/>
  </p:handoutMasterIdLst>
  <p:sldIdLst>
    <p:sldId id="289" r:id="rId2"/>
    <p:sldId id="288" r:id="rId3"/>
    <p:sldId id="290" r:id="rId4"/>
    <p:sldId id="286" r:id="rId5"/>
    <p:sldId id="317" r:id="rId6"/>
    <p:sldId id="294" r:id="rId7"/>
    <p:sldId id="313" r:id="rId8"/>
    <p:sldId id="295" r:id="rId9"/>
    <p:sldId id="300" r:id="rId10"/>
    <p:sldId id="321" r:id="rId11"/>
    <p:sldId id="316" r:id="rId12"/>
    <p:sldId id="328" r:id="rId13"/>
    <p:sldId id="322" r:id="rId14"/>
    <p:sldId id="305" r:id="rId15"/>
    <p:sldId id="303" r:id="rId16"/>
    <p:sldId id="307" r:id="rId17"/>
    <p:sldId id="309" r:id="rId18"/>
    <p:sldId id="329" r:id="rId19"/>
    <p:sldId id="318" r:id="rId20"/>
    <p:sldId id="291" r:id="rId21"/>
    <p:sldId id="296" r:id="rId22"/>
    <p:sldId id="297" r:id="rId23"/>
    <p:sldId id="299" r:id="rId24"/>
    <p:sldId id="325" r:id="rId25"/>
    <p:sldId id="304" r:id="rId26"/>
    <p:sldId id="302" r:id="rId27"/>
    <p:sldId id="306" r:id="rId28"/>
    <p:sldId id="331" r:id="rId29"/>
    <p:sldId id="312" r:id="rId30"/>
    <p:sldId id="308" r:id="rId31"/>
    <p:sldId id="311" r:id="rId32"/>
    <p:sldId id="327" r:id="rId33"/>
    <p:sldId id="326" r:id="rId34"/>
    <p:sldId id="330" r:id="rId35"/>
    <p:sldId id="301" r:id="rId36"/>
    <p:sldId id="310" r:id="rId37"/>
    <p:sldId id="323" r:id="rId38"/>
    <p:sldId id="319" r:id="rId39"/>
    <p:sldId id="314" r:id="rId40"/>
    <p:sldId id="315" r:id="rId41"/>
    <p:sldId id="320" r:id="rId42"/>
    <p:sldId id="298"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1625"/>
    <p:restoredTop sz="76338"/>
  </p:normalViewPr>
  <p:slideViewPr>
    <p:cSldViewPr snapToGrid="0" snapToObjects="1">
      <p:cViewPr varScale="1">
        <p:scale>
          <a:sx n="92" d="100"/>
          <a:sy n="92" d="100"/>
        </p:scale>
        <p:origin x="400" y="192"/>
      </p:cViewPr>
      <p:guideLst/>
    </p:cSldViewPr>
  </p:slideViewPr>
  <p:notesTextViewPr>
    <p:cViewPr>
      <p:scale>
        <a:sx n="1" d="1"/>
        <a:sy n="1" d="1"/>
      </p:scale>
      <p:origin x="0" y="0"/>
    </p:cViewPr>
  </p:notesTextViewPr>
  <p:sorterViewPr>
    <p:cViewPr>
      <p:scale>
        <a:sx n="1" d="1"/>
        <a:sy n="1" d="1"/>
      </p:scale>
      <p:origin x="0" y="0"/>
    </p:cViewPr>
  </p:sorterViewPr>
  <p:notesViewPr>
    <p:cSldViewPr snapToGrid="0" snapToObjects="1">
      <p:cViewPr varScale="1">
        <p:scale>
          <a:sx n="144" d="100"/>
          <a:sy n="144" d="100"/>
        </p:scale>
        <p:origin x="2536" y="20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8E067B2-0EFC-9558-4E0C-1C96FE0FFB3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9F2F4889-C863-9054-546B-5828254D739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DE10D1A-A366-8744-BABF-C0548822B5CD}" type="datetimeFigureOut">
              <a:rPr lang="en-US" smtClean="0"/>
              <a:t>2/15/24</a:t>
            </a:fld>
            <a:endParaRPr lang="en-US"/>
          </a:p>
        </p:txBody>
      </p:sp>
      <p:sp>
        <p:nvSpPr>
          <p:cNvPr id="4" name="Footer Placeholder 3">
            <a:extLst>
              <a:ext uri="{FF2B5EF4-FFF2-40B4-BE49-F238E27FC236}">
                <a16:creationId xmlns:a16="http://schemas.microsoft.com/office/drawing/2014/main" id="{8633220E-FBDF-522B-40AC-965F74905AE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DB85202D-F88F-1FE0-299E-73212C09836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BC8B1FE-63FF-A444-903C-B83E18B980FC}" type="slidenum">
              <a:rPr lang="en-US" smtClean="0"/>
              <a:t>‹#›</a:t>
            </a:fld>
            <a:endParaRPr lang="en-US"/>
          </a:p>
        </p:txBody>
      </p:sp>
    </p:spTree>
    <p:extLst>
      <p:ext uri="{BB962C8B-B14F-4D97-AF65-F5344CB8AC3E}">
        <p14:creationId xmlns:p14="http://schemas.microsoft.com/office/powerpoint/2010/main" val="158216109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C6912DB-01E4-704F-A159-5C077E771CA6}" type="datetimeFigureOut">
              <a:rPr lang="en-US" smtClean="0"/>
              <a:t>2/15/24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7266EB1-5F43-3748-80FC-62DA816FBE58}" type="slidenum">
              <a:rPr lang="en-US" smtClean="0"/>
              <a:t>‹#›</a:t>
            </a:fld>
            <a:endParaRPr lang="en-US"/>
          </a:p>
        </p:txBody>
      </p:sp>
    </p:spTree>
    <p:extLst>
      <p:ext uri="{BB962C8B-B14F-4D97-AF65-F5344CB8AC3E}">
        <p14:creationId xmlns:p14="http://schemas.microsoft.com/office/powerpoint/2010/main" val="20388597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266EB1-5F43-3748-80FC-62DA816FBE58}" type="slidenum">
              <a:rPr lang="en-US" smtClean="0"/>
              <a:t>2</a:t>
            </a:fld>
            <a:endParaRPr lang="en-US"/>
          </a:p>
        </p:txBody>
      </p:sp>
    </p:spTree>
    <p:extLst>
      <p:ext uri="{BB962C8B-B14F-4D97-AF65-F5344CB8AC3E}">
        <p14:creationId xmlns:p14="http://schemas.microsoft.com/office/powerpoint/2010/main" val="30928922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5D1CB4-B914-DC17-290E-A6336CC3D72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7CB7954-1F5F-8349-8FF7-505D0DFA349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3B2C83B-A170-3D77-91EF-582B633A862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4EE7706-6AC8-DBE1-4EB2-9C72CF59ECA0}"/>
              </a:ext>
            </a:extLst>
          </p:cNvPr>
          <p:cNvSpPr>
            <a:spLocks noGrp="1"/>
          </p:cNvSpPr>
          <p:nvPr>
            <p:ph type="sldNum" sz="quarter" idx="5"/>
          </p:nvPr>
        </p:nvSpPr>
        <p:spPr/>
        <p:txBody>
          <a:bodyPr/>
          <a:lstStyle/>
          <a:p>
            <a:fld id="{67266EB1-5F43-3748-80FC-62DA816FBE58}" type="slidenum">
              <a:rPr lang="en-US" smtClean="0"/>
              <a:t>11</a:t>
            </a:fld>
            <a:endParaRPr lang="en-US"/>
          </a:p>
        </p:txBody>
      </p:sp>
    </p:spTree>
    <p:extLst>
      <p:ext uri="{BB962C8B-B14F-4D97-AF65-F5344CB8AC3E}">
        <p14:creationId xmlns:p14="http://schemas.microsoft.com/office/powerpoint/2010/main" val="11400876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C62CEB-F622-B8C8-4916-549FF9D0FDC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A42F2F2-DC7F-E18A-E78B-910B16A86BA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8C2BA96-A9C7-6535-40A4-AE83B9F728B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FBD4859-D5D0-3572-1E41-018CCF4EE71B}"/>
              </a:ext>
            </a:extLst>
          </p:cNvPr>
          <p:cNvSpPr>
            <a:spLocks noGrp="1"/>
          </p:cNvSpPr>
          <p:nvPr>
            <p:ph type="sldNum" sz="quarter" idx="5"/>
          </p:nvPr>
        </p:nvSpPr>
        <p:spPr/>
        <p:txBody>
          <a:bodyPr/>
          <a:lstStyle/>
          <a:p>
            <a:fld id="{67266EB1-5F43-3748-80FC-62DA816FBE58}" type="slidenum">
              <a:rPr lang="en-US" smtClean="0"/>
              <a:t>12</a:t>
            </a:fld>
            <a:endParaRPr lang="en-US"/>
          </a:p>
        </p:txBody>
      </p:sp>
    </p:spTree>
    <p:extLst>
      <p:ext uri="{BB962C8B-B14F-4D97-AF65-F5344CB8AC3E}">
        <p14:creationId xmlns:p14="http://schemas.microsoft.com/office/powerpoint/2010/main" val="42567141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5D6352-3AE7-B27B-86D0-87A93E6AE93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D4ABE11-1E7A-6D66-AFD5-1CFF307EA2C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CCCE098-6B5D-C061-5808-1A1CB591B50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A10CC89-1A24-4401-0D93-C3EF8985CFEB}"/>
              </a:ext>
            </a:extLst>
          </p:cNvPr>
          <p:cNvSpPr>
            <a:spLocks noGrp="1"/>
          </p:cNvSpPr>
          <p:nvPr>
            <p:ph type="sldNum" sz="quarter" idx="5"/>
          </p:nvPr>
        </p:nvSpPr>
        <p:spPr/>
        <p:txBody>
          <a:bodyPr/>
          <a:lstStyle/>
          <a:p>
            <a:fld id="{67266EB1-5F43-3748-80FC-62DA816FBE58}" type="slidenum">
              <a:rPr lang="en-US" smtClean="0"/>
              <a:t>13</a:t>
            </a:fld>
            <a:endParaRPr lang="en-US"/>
          </a:p>
        </p:txBody>
      </p:sp>
    </p:spTree>
    <p:extLst>
      <p:ext uri="{BB962C8B-B14F-4D97-AF65-F5344CB8AC3E}">
        <p14:creationId xmlns:p14="http://schemas.microsoft.com/office/powerpoint/2010/main" val="37182005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FA0BD5-68DD-8BD5-CE43-D437B087904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0FC671C-6564-9A4C-82FF-F36A3881E6A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94478A9-3425-48D9-E785-6044D1FC69E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67677BF-3FE1-7F11-578A-F04EA21F0015}"/>
              </a:ext>
            </a:extLst>
          </p:cNvPr>
          <p:cNvSpPr>
            <a:spLocks noGrp="1"/>
          </p:cNvSpPr>
          <p:nvPr>
            <p:ph type="sldNum" sz="quarter" idx="5"/>
          </p:nvPr>
        </p:nvSpPr>
        <p:spPr/>
        <p:txBody>
          <a:bodyPr/>
          <a:lstStyle/>
          <a:p>
            <a:fld id="{67266EB1-5F43-3748-80FC-62DA816FBE58}" type="slidenum">
              <a:rPr lang="en-US" smtClean="0"/>
              <a:t>14</a:t>
            </a:fld>
            <a:endParaRPr lang="en-US"/>
          </a:p>
        </p:txBody>
      </p:sp>
    </p:spTree>
    <p:extLst>
      <p:ext uri="{BB962C8B-B14F-4D97-AF65-F5344CB8AC3E}">
        <p14:creationId xmlns:p14="http://schemas.microsoft.com/office/powerpoint/2010/main" val="2778767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0502ED-7A38-C902-BB37-D43F69F83C9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F895015-86DD-257F-3FB3-0254F222BF4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CD84848-81EB-505C-9AF8-8F9ED7CB5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1D076B1-4C72-7597-93FA-77608B4426F1}"/>
              </a:ext>
            </a:extLst>
          </p:cNvPr>
          <p:cNvSpPr>
            <a:spLocks noGrp="1"/>
          </p:cNvSpPr>
          <p:nvPr>
            <p:ph type="sldNum" sz="quarter" idx="5"/>
          </p:nvPr>
        </p:nvSpPr>
        <p:spPr/>
        <p:txBody>
          <a:bodyPr/>
          <a:lstStyle/>
          <a:p>
            <a:fld id="{67266EB1-5F43-3748-80FC-62DA816FBE58}" type="slidenum">
              <a:rPr lang="en-US" smtClean="0"/>
              <a:t>15</a:t>
            </a:fld>
            <a:endParaRPr lang="en-US"/>
          </a:p>
        </p:txBody>
      </p:sp>
    </p:spTree>
    <p:extLst>
      <p:ext uri="{BB962C8B-B14F-4D97-AF65-F5344CB8AC3E}">
        <p14:creationId xmlns:p14="http://schemas.microsoft.com/office/powerpoint/2010/main" val="12852802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2E9C00-032C-4EA8-1075-2286BF641A4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A144323-1EA1-7500-D7D1-09D5B93CCAB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240E1CE-6A00-E608-C40E-FF7DAD0C35E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BE08B88-5952-FE9F-E0A4-8E5B9A7659F4}"/>
              </a:ext>
            </a:extLst>
          </p:cNvPr>
          <p:cNvSpPr>
            <a:spLocks noGrp="1"/>
          </p:cNvSpPr>
          <p:nvPr>
            <p:ph type="sldNum" sz="quarter" idx="5"/>
          </p:nvPr>
        </p:nvSpPr>
        <p:spPr/>
        <p:txBody>
          <a:bodyPr/>
          <a:lstStyle/>
          <a:p>
            <a:fld id="{67266EB1-5F43-3748-80FC-62DA816FBE58}" type="slidenum">
              <a:rPr lang="en-US" smtClean="0"/>
              <a:t>16</a:t>
            </a:fld>
            <a:endParaRPr lang="en-US"/>
          </a:p>
        </p:txBody>
      </p:sp>
    </p:spTree>
    <p:extLst>
      <p:ext uri="{BB962C8B-B14F-4D97-AF65-F5344CB8AC3E}">
        <p14:creationId xmlns:p14="http://schemas.microsoft.com/office/powerpoint/2010/main" val="32158000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FFDBE0-1365-E8CB-657B-02BCC29CAB7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B99D92B-6020-38B5-7F56-FAD376A1A46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DE2DECA-AE32-530E-2D04-38D8B9FD5020}"/>
              </a:ext>
            </a:extLst>
          </p:cNvPr>
          <p:cNvSpPr>
            <a:spLocks noGrp="1"/>
          </p:cNvSpPr>
          <p:nvPr>
            <p:ph type="body" idx="1"/>
          </p:nvPr>
        </p:nvSpPr>
        <p:spPr/>
        <p:txBody>
          <a:bodyPr/>
          <a:lstStyle/>
          <a:p>
            <a:r>
              <a:rPr lang="en-US" dirty="0" err="1"/>
              <a:t>Flnr</a:t>
            </a:r>
            <a:r>
              <a:rPr lang="en-US" dirty="0"/>
              <a:t> is highly sensitive whenever photosynthesis is occurring, it is near zero only in very cold areas in the winter or desert areas.  It is slightly less sensitive in dry areas, where stomatal conductance parameters increase in sensitivity (next slide)</a:t>
            </a:r>
          </a:p>
        </p:txBody>
      </p:sp>
      <p:sp>
        <p:nvSpPr>
          <p:cNvPr id="4" name="Slide Number Placeholder 3">
            <a:extLst>
              <a:ext uri="{FF2B5EF4-FFF2-40B4-BE49-F238E27FC236}">
                <a16:creationId xmlns:a16="http://schemas.microsoft.com/office/drawing/2014/main" id="{8E5EEAA7-1F23-039D-12C2-766BFBBC177E}"/>
              </a:ext>
            </a:extLst>
          </p:cNvPr>
          <p:cNvSpPr>
            <a:spLocks noGrp="1"/>
          </p:cNvSpPr>
          <p:nvPr>
            <p:ph type="sldNum" sz="quarter" idx="5"/>
          </p:nvPr>
        </p:nvSpPr>
        <p:spPr/>
        <p:txBody>
          <a:bodyPr/>
          <a:lstStyle/>
          <a:p>
            <a:fld id="{67266EB1-5F43-3748-80FC-62DA816FBE58}" type="slidenum">
              <a:rPr lang="en-US" smtClean="0"/>
              <a:t>17</a:t>
            </a:fld>
            <a:endParaRPr lang="en-US"/>
          </a:p>
        </p:txBody>
      </p:sp>
    </p:spTree>
    <p:extLst>
      <p:ext uri="{BB962C8B-B14F-4D97-AF65-F5344CB8AC3E}">
        <p14:creationId xmlns:p14="http://schemas.microsoft.com/office/powerpoint/2010/main" val="38013089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7CA722-6B39-5BD4-BB8D-8EE98CB3379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5B2F01A-C27B-B4F5-4633-63BF1346F20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69B840E-5031-EEF7-E52B-5559C5BB3F1C}"/>
              </a:ext>
            </a:extLst>
          </p:cNvPr>
          <p:cNvSpPr>
            <a:spLocks noGrp="1"/>
          </p:cNvSpPr>
          <p:nvPr>
            <p:ph type="body" idx="1"/>
          </p:nvPr>
        </p:nvSpPr>
        <p:spPr/>
        <p:txBody>
          <a:bodyPr/>
          <a:lstStyle/>
          <a:p>
            <a:r>
              <a:rPr lang="en-US" dirty="0" err="1"/>
              <a:t>Mbbopt</a:t>
            </a:r>
            <a:r>
              <a:rPr lang="en-US" dirty="0"/>
              <a:t> is the Ball-Berry stomatal conductance slope parameter. Show </a:t>
            </a:r>
            <a:r>
              <a:rPr lang="en-US" dirty="0" err="1"/>
              <a:t>mbbopt</a:t>
            </a:r>
            <a:r>
              <a:rPr lang="en-US" dirty="0"/>
              <a:t> as well in the summer, western US and in central </a:t>
            </a:r>
            <a:r>
              <a:rPr lang="en-US" dirty="0" err="1"/>
              <a:t>asia</a:t>
            </a:r>
            <a:r>
              <a:rPr lang="en-US" dirty="0"/>
              <a:t>, it should be high-</a:t>
            </a:r>
            <a:r>
              <a:rPr lang="en-US" dirty="0" err="1"/>
              <a:t>ish</a:t>
            </a:r>
            <a:r>
              <a:rPr lang="en-US" dirty="0"/>
              <a:t>.  High areas in high latitudes are not as meaningful because GPP values are very small.  </a:t>
            </a:r>
            <a:r>
              <a:rPr lang="en-US" dirty="0" err="1"/>
              <a:t>Mbbopt</a:t>
            </a:r>
            <a:r>
              <a:rPr lang="en-US" dirty="0"/>
              <a:t> is more sensitive in dray areas because it is a strong control on water use efficiency (transpiration per unit carbon uptake)</a:t>
            </a:r>
          </a:p>
        </p:txBody>
      </p:sp>
      <p:sp>
        <p:nvSpPr>
          <p:cNvPr id="4" name="Slide Number Placeholder 3">
            <a:extLst>
              <a:ext uri="{FF2B5EF4-FFF2-40B4-BE49-F238E27FC236}">
                <a16:creationId xmlns:a16="http://schemas.microsoft.com/office/drawing/2014/main" id="{47CD4E0D-58EF-78E6-8DFE-72255D2BA21B}"/>
              </a:ext>
            </a:extLst>
          </p:cNvPr>
          <p:cNvSpPr>
            <a:spLocks noGrp="1"/>
          </p:cNvSpPr>
          <p:nvPr>
            <p:ph type="sldNum" sz="quarter" idx="5"/>
          </p:nvPr>
        </p:nvSpPr>
        <p:spPr/>
        <p:txBody>
          <a:bodyPr/>
          <a:lstStyle/>
          <a:p>
            <a:fld id="{67266EB1-5F43-3748-80FC-62DA816FBE58}" type="slidenum">
              <a:rPr lang="en-US" smtClean="0"/>
              <a:t>18</a:t>
            </a:fld>
            <a:endParaRPr lang="en-US"/>
          </a:p>
        </p:txBody>
      </p:sp>
    </p:spTree>
    <p:extLst>
      <p:ext uri="{BB962C8B-B14F-4D97-AF65-F5344CB8AC3E}">
        <p14:creationId xmlns:p14="http://schemas.microsoft.com/office/powerpoint/2010/main" val="101614912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CFDACE-F222-1398-BDAC-83F8564A209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8C7E0F3-978D-02ED-5D2C-2ACC3A803AE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4C7541D-1853-691D-3E6B-3442382B898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15A46FC-362D-F6DB-344E-497BCA148781}"/>
              </a:ext>
            </a:extLst>
          </p:cNvPr>
          <p:cNvSpPr>
            <a:spLocks noGrp="1"/>
          </p:cNvSpPr>
          <p:nvPr>
            <p:ph type="sldNum" sz="quarter" idx="5"/>
          </p:nvPr>
        </p:nvSpPr>
        <p:spPr/>
        <p:txBody>
          <a:bodyPr/>
          <a:lstStyle/>
          <a:p>
            <a:fld id="{67266EB1-5F43-3748-80FC-62DA816FBE58}" type="slidenum">
              <a:rPr lang="en-US" smtClean="0"/>
              <a:t>19</a:t>
            </a:fld>
            <a:endParaRPr lang="en-US"/>
          </a:p>
        </p:txBody>
      </p:sp>
    </p:spTree>
    <p:extLst>
      <p:ext uri="{BB962C8B-B14F-4D97-AF65-F5344CB8AC3E}">
        <p14:creationId xmlns:p14="http://schemas.microsoft.com/office/powerpoint/2010/main" val="33448235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266EB1-5F43-3748-80FC-62DA816FBE58}" type="slidenum">
              <a:rPr lang="en-US" smtClean="0"/>
              <a:t>21</a:t>
            </a:fld>
            <a:endParaRPr lang="en-US"/>
          </a:p>
        </p:txBody>
      </p:sp>
    </p:spTree>
    <p:extLst>
      <p:ext uri="{BB962C8B-B14F-4D97-AF65-F5344CB8AC3E}">
        <p14:creationId xmlns:p14="http://schemas.microsoft.com/office/powerpoint/2010/main" val="12038793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work focuses on the satellite phenology version of ELM, which does not track carbon and nutrients.  If anyone asks, we are working to extend this ensemble to the BGC-enabled version.</a:t>
            </a:r>
          </a:p>
        </p:txBody>
      </p:sp>
      <p:sp>
        <p:nvSpPr>
          <p:cNvPr id="4" name="Slide Number Placeholder 3"/>
          <p:cNvSpPr>
            <a:spLocks noGrp="1"/>
          </p:cNvSpPr>
          <p:nvPr>
            <p:ph type="sldNum" sz="quarter" idx="5"/>
          </p:nvPr>
        </p:nvSpPr>
        <p:spPr/>
        <p:txBody>
          <a:bodyPr/>
          <a:lstStyle/>
          <a:p>
            <a:fld id="{67266EB1-5F43-3748-80FC-62DA816FBE58}" type="slidenum">
              <a:rPr lang="en-US" smtClean="0"/>
              <a:t>3</a:t>
            </a:fld>
            <a:endParaRPr lang="en-US"/>
          </a:p>
        </p:txBody>
      </p:sp>
    </p:spTree>
    <p:extLst>
      <p:ext uri="{BB962C8B-B14F-4D97-AF65-F5344CB8AC3E}">
        <p14:creationId xmlns:p14="http://schemas.microsoft.com/office/powerpoint/2010/main" val="2604841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266EB1-5F43-3748-80FC-62DA816FBE58}" type="slidenum">
              <a:rPr lang="en-US" smtClean="0"/>
              <a:t>22</a:t>
            </a:fld>
            <a:endParaRPr lang="en-US"/>
          </a:p>
        </p:txBody>
      </p:sp>
    </p:spTree>
    <p:extLst>
      <p:ext uri="{BB962C8B-B14F-4D97-AF65-F5344CB8AC3E}">
        <p14:creationId xmlns:p14="http://schemas.microsoft.com/office/powerpoint/2010/main" val="39587956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266EB1-5F43-3748-80FC-62DA816FBE58}" type="slidenum">
              <a:rPr lang="en-US" smtClean="0"/>
              <a:t>23</a:t>
            </a:fld>
            <a:endParaRPr lang="en-US"/>
          </a:p>
        </p:txBody>
      </p:sp>
    </p:spTree>
    <p:extLst>
      <p:ext uri="{BB962C8B-B14F-4D97-AF65-F5344CB8AC3E}">
        <p14:creationId xmlns:p14="http://schemas.microsoft.com/office/powerpoint/2010/main" val="325257536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9AC468-EDE7-5020-9950-B25F6505F1A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F0F9DDE-5C90-8D08-0F80-7A3EEC2A657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8A5736A-E5BA-6B40-032F-C18D80DB709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810D470-70E6-808E-2F07-911CC42D1A9D}"/>
              </a:ext>
            </a:extLst>
          </p:cNvPr>
          <p:cNvSpPr>
            <a:spLocks noGrp="1"/>
          </p:cNvSpPr>
          <p:nvPr>
            <p:ph type="sldNum" sz="quarter" idx="5"/>
          </p:nvPr>
        </p:nvSpPr>
        <p:spPr/>
        <p:txBody>
          <a:bodyPr/>
          <a:lstStyle/>
          <a:p>
            <a:fld id="{67266EB1-5F43-3748-80FC-62DA816FBE58}" type="slidenum">
              <a:rPr lang="en-US" smtClean="0"/>
              <a:t>24</a:t>
            </a:fld>
            <a:endParaRPr lang="en-US"/>
          </a:p>
        </p:txBody>
      </p:sp>
    </p:spTree>
    <p:extLst>
      <p:ext uri="{BB962C8B-B14F-4D97-AF65-F5344CB8AC3E}">
        <p14:creationId xmlns:p14="http://schemas.microsoft.com/office/powerpoint/2010/main" val="29815588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266EB1-5F43-3748-80FC-62DA816FBE58}" type="slidenum">
              <a:rPr lang="en-US" smtClean="0"/>
              <a:t>25</a:t>
            </a:fld>
            <a:endParaRPr lang="en-US"/>
          </a:p>
        </p:txBody>
      </p:sp>
    </p:spTree>
    <p:extLst>
      <p:ext uri="{BB962C8B-B14F-4D97-AF65-F5344CB8AC3E}">
        <p14:creationId xmlns:p14="http://schemas.microsoft.com/office/powerpoint/2010/main" val="246239701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266EB1-5F43-3748-80FC-62DA816FBE58}" type="slidenum">
              <a:rPr lang="en-US" smtClean="0"/>
              <a:t>26</a:t>
            </a:fld>
            <a:endParaRPr lang="en-US"/>
          </a:p>
        </p:txBody>
      </p:sp>
    </p:spTree>
    <p:extLst>
      <p:ext uri="{BB962C8B-B14F-4D97-AF65-F5344CB8AC3E}">
        <p14:creationId xmlns:p14="http://schemas.microsoft.com/office/powerpoint/2010/main" val="413156687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266EB1-5F43-3748-80FC-62DA816FBE58}" type="slidenum">
              <a:rPr lang="en-US" smtClean="0"/>
              <a:t>27</a:t>
            </a:fld>
            <a:endParaRPr lang="en-US"/>
          </a:p>
        </p:txBody>
      </p:sp>
    </p:spTree>
    <p:extLst>
      <p:ext uri="{BB962C8B-B14F-4D97-AF65-F5344CB8AC3E}">
        <p14:creationId xmlns:p14="http://schemas.microsoft.com/office/powerpoint/2010/main" val="32746937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266EB1-5F43-3748-80FC-62DA816FBE58}" type="slidenum">
              <a:rPr lang="en-US" smtClean="0"/>
              <a:t>28</a:t>
            </a:fld>
            <a:endParaRPr lang="en-US"/>
          </a:p>
        </p:txBody>
      </p:sp>
    </p:spTree>
    <p:extLst>
      <p:ext uri="{BB962C8B-B14F-4D97-AF65-F5344CB8AC3E}">
        <p14:creationId xmlns:p14="http://schemas.microsoft.com/office/powerpoint/2010/main" val="94658236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266EB1-5F43-3748-80FC-62DA816FBE58}" type="slidenum">
              <a:rPr lang="en-US" smtClean="0"/>
              <a:t>29</a:t>
            </a:fld>
            <a:endParaRPr lang="en-US"/>
          </a:p>
        </p:txBody>
      </p:sp>
    </p:spTree>
    <p:extLst>
      <p:ext uri="{BB962C8B-B14F-4D97-AF65-F5344CB8AC3E}">
        <p14:creationId xmlns:p14="http://schemas.microsoft.com/office/powerpoint/2010/main" val="198427220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266EB1-5F43-3748-80FC-62DA816FBE58}" type="slidenum">
              <a:rPr lang="en-US" smtClean="0"/>
              <a:t>30</a:t>
            </a:fld>
            <a:endParaRPr lang="en-US"/>
          </a:p>
        </p:txBody>
      </p:sp>
    </p:spTree>
    <p:extLst>
      <p:ext uri="{BB962C8B-B14F-4D97-AF65-F5344CB8AC3E}">
        <p14:creationId xmlns:p14="http://schemas.microsoft.com/office/powerpoint/2010/main" val="305900192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266EB1-5F43-3748-80FC-62DA816FBE58}" type="slidenum">
              <a:rPr lang="en-US" smtClean="0"/>
              <a:t>31</a:t>
            </a:fld>
            <a:endParaRPr lang="en-US"/>
          </a:p>
        </p:txBody>
      </p:sp>
    </p:spTree>
    <p:extLst>
      <p:ext uri="{BB962C8B-B14F-4D97-AF65-F5344CB8AC3E}">
        <p14:creationId xmlns:p14="http://schemas.microsoft.com/office/powerpoint/2010/main" val="31988223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266EB1-5F43-3748-80FC-62DA816FBE58}" type="slidenum">
              <a:rPr lang="en-US" smtClean="0"/>
              <a:t>4</a:t>
            </a:fld>
            <a:endParaRPr lang="en-US"/>
          </a:p>
        </p:txBody>
      </p:sp>
    </p:spTree>
    <p:extLst>
      <p:ext uri="{BB962C8B-B14F-4D97-AF65-F5344CB8AC3E}">
        <p14:creationId xmlns:p14="http://schemas.microsoft.com/office/powerpoint/2010/main" val="272180301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584157-94CE-76BE-FA3C-A5B63597B59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6F3526C-9AB1-4D21-72EA-A923BF54089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B4B9FCC-2FA1-26F4-D4E8-40285EE500A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D73668B-ADA7-E267-E4C5-40A00ADFB7E9}"/>
              </a:ext>
            </a:extLst>
          </p:cNvPr>
          <p:cNvSpPr>
            <a:spLocks noGrp="1"/>
          </p:cNvSpPr>
          <p:nvPr>
            <p:ph type="sldNum" sz="quarter" idx="5"/>
          </p:nvPr>
        </p:nvSpPr>
        <p:spPr/>
        <p:txBody>
          <a:bodyPr/>
          <a:lstStyle/>
          <a:p>
            <a:fld id="{67266EB1-5F43-3748-80FC-62DA816FBE58}" type="slidenum">
              <a:rPr lang="en-US" smtClean="0"/>
              <a:t>32</a:t>
            </a:fld>
            <a:endParaRPr lang="en-US"/>
          </a:p>
        </p:txBody>
      </p:sp>
    </p:spTree>
    <p:extLst>
      <p:ext uri="{BB962C8B-B14F-4D97-AF65-F5344CB8AC3E}">
        <p14:creationId xmlns:p14="http://schemas.microsoft.com/office/powerpoint/2010/main" val="371964517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1983DB-F769-6A08-5ABB-CA5D2188B48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410D82D-A8F9-5414-DDC4-E46B2405842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41A0578-33A8-FD79-E69A-587C0F4000B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FD36D38-9D3E-EF76-0594-8A355C32AFCE}"/>
              </a:ext>
            </a:extLst>
          </p:cNvPr>
          <p:cNvSpPr>
            <a:spLocks noGrp="1"/>
          </p:cNvSpPr>
          <p:nvPr>
            <p:ph type="sldNum" sz="quarter" idx="5"/>
          </p:nvPr>
        </p:nvSpPr>
        <p:spPr/>
        <p:txBody>
          <a:bodyPr/>
          <a:lstStyle/>
          <a:p>
            <a:fld id="{67266EB1-5F43-3748-80FC-62DA816FBE58}" type="slidenum">
              <a:rPr lang="en-US" smtClean="0"/>
              <a:t>33</a:t>
            </a:fld>
            <a:endParaRPr lang="en-US"/>
          </a:p>
        </p:txBody>
      </p:sp>
    </p:spTree>
    <p:extLst>
      <p:ext uri="{BB962C8B-B14F-4D97-AF65-F5344CB8AC3E}">
        <p14:creationId xmlns:p14="http://schemas.microsoft.com/office/powerpoint/2010/main" val="184641908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3EFD90-6E60-5F27-0C23-F77E793501C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6D77EB-2842-486A-5D76-8792337C365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6341C49-7AD3-5E0F-B175-E0DA3EBF68B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C682D4B-A48C-5786-5B73-FE39D68BC6CE}"/>
              </a:ext>
            </a:extLst>
          </p:cNvPr>
          <p:cNvSpPr>
            <a:spLocks noGrp="1"/>
          </p:cNvSpPr>
          <p:nvPr>
            <p:ph type="sldNum" sz="quarter" idx="5"/>
          </p:nvPr>
        </p:nvSpPr>
        <p:spPr/>
        <p:txBody>
          <a:bodyPr/>
          <a:lstStyle/>
          <a:p>
            <a:fld id="{67266EB1-5F43-3748-80FC-62DA816FBE58}" type="slidenum">
              <a:rPr lang="en-US" smtClean="0"/>
              <a:t>34</a:t>
            </a:fld>
            <a:endParaRPr lang="en-US"/>
          </a:p>
        </p:txBody>
      </p:sp>
    </p:spTree>
    <p:extLst>
      <p:ext uri="{BB962C8B-B14F-4D97-AF65-F5344CB8AC3E}">
        <p14:creationId xmlns:p14="http://schemas.microsoft.com/office/powerpoint/2010/main" val="151583022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266EB1-5F43-3748-80FC-62DA816FBE58}" type="slidenum">
              <a:rPr lang="en-US" smtClean="0"/>
              <a:t>35</a:t>
            </a:fld>
            <a:endParaRPr lang="en-US"/>
          </a:p>
        </p:txBody>
      </p:sp>
    </p:spTree>
    <p:extLst>
      <p:ext uri="{BB962C8B-B14F-4D97-AF65-F5344CB8AC3E}">
        <p14:creationId xmlns:p14="http://schemas.microsoft.com/office/powerpoint/2010/main" val="184905209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266EB1-5F43-3748-80FC-62DA816FBE58}" type="slidenum">
              <a:rPr lang="en-US" smtClean="0"/>
              <a:t>36</a:t>
            </a:fld>
            <a:endParaRPr lang="en-US"/>
          </a:p>
        </p:txBody>
      </p:sp>
    </p:spTree>
    <p:extLst>
      <p:ext uri="{BB962C8B-B14F-4D97-AF65-F5344CB8AC3E}">
        <p14:creationId xmlns:p14="http://schemas.microsoft.com/office/powerpoint/2010/main" val="266520216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580AD1-44FA-8467-D7B1-B75F1B13031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3F1C85B-04B7-338A-3D87-62B9EF93EDB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30DE9F7-D96A-A30A-C41F-084C3FF37FF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0E1B2AF-F3FD-8779-9B42-7D293FBB5F20}"/>
              </a:ext>
            </a:extLst>
          </p:cNvPr>
          <p:cNvSpPr>
            <a:spLocks noGrp="1"/>
          </p:cNvSpPr>
          <p:nvPr>
            <p:ph type="sldNum" sz="quarter" idx="5"/>
          </p:nvPr>
        </p:nvSpPr>
        <p:spPr/>
        <p:txBody>
          <a:bodyPr/>
          <a:lstStyle/>
          <a:p>
            <a:fld id="{67266EB1-5F43-3748-80FC-62DA816FBE58}" type="slidenum">
              <a:rPr lang="en-US" smtClean="0"/>
              <a:t>37</a:t>
            </a:fld>
            <a:endParaRPr lang="en-US"/>
          </a:p>
        </p:txBody>
      </p:sp>
    </p:spTree>
    <p:extLst>
      <p:ext uri="{BB962C8B-B14F-4D97-AF65-F5344CB8AC3E}">
        <p14:creationId xmlns:p14="http://schemas.microsoft.com/office/powerpoint/2010/main" val="68187261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627AAC-AC37-8D32-4FD2-33F2BC257CF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27D544E-7E0A-99A6-E497-6F47BC56599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4B20B46-DD8C-FEE3-D1CD-EDC2953BC00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88B1E99-DC13-5198-1AC2-6E2891D9D967}"/>
              </a:ext>
            </a:extLst>
          </p:cNvPr>
          <p:cNvSpPr>
            <a:spLocks noGrp="1"/>
          </p:cNvSpPr>
          <p:nvPr>
            <p:ph type="sldNum" sz="quarter" idx="5"/>
          </p:nvPr>
        </p:nvSpPr>
        <p:spPr/>
        <p:txBody>
          <a:bodyPr/>
          <a:lstStyle/>
          <a:p>
            <a:fld id="{67266EB1-5F43-3748-80FC-62DA816FBE58}" type="slidenum">
              <a:rPr lang="en-US" smtClean="0"/>
              <a:t>38</a:t>
            </a:fld>
            <a:endParaRPr lang="en-US"/>
          </a:p>
        </p:txBody>
      </p:sp>
    </p:spTree>
    <p:extLst>
      <p:ext uri="{BB962C8B-B14F-4D97-AF65-F5344CB8AC3E}">
        <p14:creationId xmlns:p14="http://schemas.microsoft.com/office/powerpoint/2010/main" val="273593513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D9E2B3-2FA9-A853-4249-93FD43E297B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61D245D-7CF3-19E6-49E4-68A22D1C3ED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5CE9CF0-58AF-36EA-32D8-3667C0E119E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1963E07-2154-AC9C-F6DC-BC1234F8F2EE}"/>
              </a:ext>
            </a:extLst>
          </p:cNvPr>
          <p:cNvSpPr>
            <a:spLocks noGrp="1"/>
          </p:cNvSpPr>
          <p:nvPr>
            <p:ph type="sldNum" sz="quarter" idx="5"/>
          </p:nvPr>
        </p:nvSpPr>
        <p:spPr/>
        <p:txBody>
          <a:bodyPr/>
          <a:lstStyle/>
          <a:p>
            <a:fld id="{67266EB1-5F43-3748-80FC-62DA816FBE58}" type="slidenum">
              <a:rPr lang="en-US" smtClean="0"/>
              <a:t>39</a:t>
            </a:fld>
            <a:endParaRPr lang="en-US"/>
          </a:p>
        </p:txBody>
      </p:sp>
    </p:spTree>
    <p:extLst>
      <p:ext uri="{BB962C8B-B14F-4D97-AF65-F5344CB8AC3E}">
        <p14:creationId xmlns:p14="http://schemas.microsoft.com/office/powerpoint/2010/main" val="279447663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B3D453-8562-D482-2994-55260D80CCF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D679D45-57B3-F2A9-361F-AB5CECFCFE6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1E87AB9-17B8-F58C-F05F-66A662EF21C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A83FF0B-D598-C276-48CE-F14EA4AA9BA9}"/>
              </a:ext>
            </a:extLst>
          </p:cNvPr>
          <p:cNvSpPr>
            <a:spLocks noGrp="1"/>
          </p:cNvSpPr>
          <p:nvPr>
            <p:ph type="sldNum" sz="quarter" idx="5"/>
          </p:nvPr>
        </p:nvSpPr>
        <p:spPr/>
        <p:txBody>
          <a:bodyPr/>
          <a:lstStyle/>
          <a:p>
            <a:fld id="{67266EB1-5F43-3748-80FC-62DA816FBE58}" type="slidenum">
              <a:rPr lang="en-US" smtClean="0"/>
              <a:t>40</a:t>
            </a:fld>
            <a:endParaRPr lang="en-US"/>
          </a:p>
        </p:txBody>
      </p:sp>
    </p:spTree>
    <p:extLst>
      <p:ext uri="{BB962C8B-B14F-4D97-AF65-F5344CB8AC3E}">
        <p14:creationId xmlns:p14="http://schemas.microsoft.com/office/powerpoint/2010/main" val="308404515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012F6D-D54E-CDBA-B0E4-355464C4FC5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5538CFA-357F-31A9-5D7D-B2D6757B71C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2DC764A-924C-4550-703A-EA1581B18E8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44A08F4-4DE0-DC54-C38D-835A334EE9D8}"/>
              </a:ext>
            </a:extLst>
          </p:cNvPr>
          <p:cNvSpPr>
            <a:spLocks noGrp="1"/>
          </p:cNvSpPr>
          <p:nvPr>
            <p:ph type="sldNum" sz="quarter" idx="5"/>
          </p:nvPr>
        </p:nvSpPr>
        <p:spPr/>
        <p:txBody>
          <a:bodyPr/>
          <a:lstStyle/>
          <a:p>
            <a:fld id="{67266EB1-5F43-3748-80FC-62DA816FBE58}" type="slidenum">
              <a:rPr lang="en-US" smtClean="0"/>
              <a:t>41</a:t>
            </a:fld>
            <a:endParaRPr lang="en-US"/>
          </a:p>
        </p:txBody>
      </p:sp>
    </p:spTree>
    <p:extLst>
      <p:ext uri="{BB962C8B-B14F-4D97-AF65-F5344CB8AC3E}">
        <p14:creationId xmlns:p14="http://schemas.microsoft.com/office/powerpoint/2010/main" val="8788797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006879-C3A0-88A7-32D2-469752436D8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45FD466-CEC2-0D65-3374-E896C8C9A85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8A66999-D335-F265-9E53-A0945B5DDD3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AF3C995-20F7-358B-9C5C-D1E320140A02}"/>
              </a:ext>
            </a:extLst>
          </p:cNvPr>
          <p:cNvSpPr>
            <a:spLocks noGrp="1"/>
          </p:cNvSpPr>
          <p:nvPr>
            <p:ph type="sldNum" sz="quarter" idx="5"/>
          </p:nvPr>
        </p:nvSpPr>
        <p:spPr/>
        <p:txBody>
          <a:bodyPr/>
          <a:lstStyle/>
          <a:p>
            <a:fld id="{67266EB1-5F43-3748-80FC-62DA816FBE58}" type="slidenum">
              <a:rPr lang="en-US" smtClean="0"/>
              <a:t>5</a:t>
            </a:fld>
            <a:endParaRPr lang="en-US"/>
          </a:p>
        </p:txBody>
      </p:sp>
    </p:spTree>
    <p:extLst>
      <p:ext uri="{BB962C8B-B14F-4D97-AF65-F5344CB8AC3E}">
        <p14:creationId xmlns:p14="http://schemas.microsoft.com/office/powerpoint/2010/main" val="410558194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78F878-5D17-C2BF-29F0-F8C8ADA97A1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24B3A41-329B-D2E8-4F38-AFDF39F5E35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ABED747-E255-76C2-3076-83A8580A92D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308931C-656F-F0AC-0A5E-6085E415B031}"/>
              </a:ext>
            </a:extLst>
          </p:cNvPr>
          <p:cNvSpPr>
            <a:spLocks noGrp="1"/>
          </p:cNvSpPr>
          <p:nvPr>
            <p:ph type="sldNum" sz="quarter" idx="5"/>
          </p:nvPr>
        </p:nvSpPr>
        <p:spPr/>
        <p:txBody>
          <a:bodyPr/>
          <a:lstStyle/>
          <a:p>
            <a:fld id="{67266EB1-5F43-3748-80FC-62DA816FBE58}" type="slidenum">
              <a:rPr lang="en-US" smtClean="0"/>
              <a:t>42</a:t>
            </a:fld>
            <a:endParaRPr lang="en-US"/>
          </a:p>
        </p:txBody>
      </p:sp>
    </p:spTree>
    <p:extLst>
      <p:ext uri="{BB962C8B-B14F-4D97-AF65-F5344CB8AC3E}">
        <p14:creationId xmlns:p14="http://schemas.microsoft.com/office/powerpoint/2010/main" val="37783677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266EB1-5F43-3748-80FC-62DA816FBE58}" type="slidenum">
              <a:rPr lang="en-US" smtClean="0"/>
              <a:t>6</a:t>
            </a:fld>
            <a:endParaRPr lang="en-US"/>
          </a:p>
        </p:txBody>
      </p:sp>
    </p:spTree>
    <p:extLst>
      <p:ext uri="{BB962C8B-B14F-4D97-AF65-F5344CB8AC3E}">
        <p14:creationId xmlns:p14="http://schemas.microsoft.com/office/powerpoint/2010/main" val="40243913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578B76-77E1-7774-A300-5231E2D5768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FEA0288-E5BE-D6AC-0283-3BBB7B53268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9BA3A17-6582-3818-C9E9-A9785E6AA64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30C0FA3-B525-61A9-5AEF-DF25E292C890}"/>
              </a:ext>
            </a:extLst>
          </p:cNvPr>
          <p:cNvSpPr>
            <a:spLocks noGrp="1"/>
          </p:cNvSpPr>
          <p:nvPr>
            <p:ph type="sldNum" sz="quarter" idx="5"/>
          </p:nvPr>
        </p:nvSpPr>
        <p:spPr/>
        <p:txBody>
          <a:bodyPr/>
          <a:lstStyle/>
          <a:p>
            <a:fld id="{67266EB1-5F43-3748-80FC-62DA816FBE58}" type="slidenum">
              <a:rPr lang="en-US" smtClean="0"/>
              <a:t>7</a:t>
            </a:fld>
            <a:endParaRPr lang="en-US"/>
          </a:p>
        </p:txBody>
      </p:sp>
    </p:spTree>
    <p:extLst>
      <p:ext uri="{BB962C8B-B14F-4D97-AF65-F5344CB8AC3E}">
        <p14:creationId xmlns:p14="http://schemas.microsoft.com/office/powerpoint/2010/main" val="29517731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266EB1-5F43-3748-80FC-62DA816FBE58}" type="slidenum">
              <a:rPr lang="en-US" smtClean="0"/>
              <a:t>8</a:t>
            </a:fld>
            <a:endParaRPr lang="en-US"/>
          </a:p>
        </p:txBody>
      </p:sp>
    </p:spTree>
    <p:extLst>
      <p:ext uri="{BB962C8B-B14F-4D97-AF65-F5344CB8AC3E}">
        <p14:creationId xmlns:p14="http://schemas.microsoft.com/office/powerpoint/2010/main" val="23742091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4E253C-093F-869D-A51C-A2536617EE6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2A2D939-5736-0289-630A-281705C5895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C79D956-6004-593A-6923-01B1372D92E9}"/>
              </a:ext>
            </a:extLst>
          </p:cNvPr>
          <p:cNvSpPr>
            <a:spLocks noGrp="1"/>
          </p:cNvSpPr>
          <p:nvPr>
            <p:ph type="body" idx="1"/>
          </p:nvPr>
        </p:nvSpPr>
        <p:spPr/>
        <p:txBody>
          <a:bodyPr/>
          <a:lstStyle/>
          <a:p>
            <a:r>
              <a:rPr lang="en-US" dirty="0"/>
              <a:t>A selection of FLUXNET with long data records, covering diverse geographic areas and PFTs.</a:t>
            </a:r>
          </a:p>
        </p:txBody>
      </p:sp>
      <p:sp>
        <p:nvSpPr>
          <p:cNvPr id="4" name="Slide Number Placeholder 3">
            <a:extLst>
              <a:ext uri="{FF2B5EF4-FFF2-40B4-BE49-F238E27FC236}">
                <a16:creationId xmlns:a16="http://schemas.microsoft.com/office/drawing/2014/main" id="{5EE0EE1A-B543-13B1-B32C-CBE702F6A122}"/>
              </a:ext>
            </a:extLst>
          </p:cNvPr>
          <p:cNvSpPr>
            <a:spLocks noGrp="1"/>
          </p:cNvSpPr>
          <p:nvPr>
            <p:ph type="sldNum" sz="quarter" idx="5"/>
          </p:nvPr>
        </p:nvSpPr>
        <p:spPr/>
        <p:txBody>
          <a:bodyPr/>
          <a:lstStyle/>
          <a:p>
            <a:fld id="{67266EB1-5F43-3748-80FC-62DA816FBE58}" type="slidenum">
              <a:rPr lang="en-US" smtClean="0"/>
              <a:t>9</a:t>
            </a:fld>
            <a:endParaRPr lang="en-US"/>
          </a:p>
        </p:txBody>
      </p:sp>
    </p:spTree>
    <p:extLst>
      <p:ext uri="{BB962C8B-B14F-4D97-AF65-F5344CB8AC3E}">
        <p14:creationId xmlns:p14="http://schemas.microsoft.com/office/powerpoint/2010/main" val="28126000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612401-E340-50AF-B879-BE98E3FC65A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9FDAA4E-32FD-38D4-A251-11200346D75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0A20293-11AE-6EF7-51D4-6916E2EC8D03}"/>
              </a:ext>
            </a:extLst>
          </p:cNvPr>
          <p:cNvSpPr>
            <a:spLocks noGrp="1"/>
          </p:cNvSpPr>
          <p:nvPr>
            <p:ph type="body" idx="1"/>
          </p:nvPr>
        </p:nvSpPr>
        <p:spPr/>
        <p:txBody>
          <a:bodyPr/>
          <a:lstStyle/>
          <a:p>
            <a:r>
              <a:rPr lang="en-US" dirty="0"/>
              <a:t>Some PFTs are represented more than others because of the distribution of sites in FLUXNET</a:t>
            </a:r>
          </a:p>
        </p:txBody>
      </p:sp>
      <p:sp>
        <p:nvSpPr>
          <p:cNvPr id="4" name="Slide Number Placeholder 3">
            <a:extLst>
              <a:ext uri="{FF2B5EF4-FFF2-40B4-BE49-F238E27FC236}">
                <a16:creationId xmlns:a16="http://schemas.microsoft.com/office/drawing/2014/main" id="{FE32CF6B-4D07-2A4A-0AF3-7FE380DDAA27}"/>
              </a:ext>
            </a:extLst>
          </p:cNvPr>
          <p:cNvSpPr>
            <a:spLocks noGrp="1"/>
          </p:cNvSpPr>
          <p:nvPr>
            <p:ph type="sldNum" sz="quarter" idx="5"/>
          </p:nvPr>
        </p:nvSpPr>
        <p:spPr/>
        <p:txBody>
          <a:bodyPr/>
          <a:lstStyle/>
          <a:p>
            <a:fld id="{67266EB1-5F43-3748-80FC-62DA816FBE58}" type="slidenum">
              <a:rPr lang="en-US" smtClean="0"/>
              <a:t>10</a:t>
            </a:fld>
            <a:endParaRPr lang="en-US"/>
          </a:p>
        </p:txBody>
      </p:sp>
    </p:spTree>
    <p:extLst>
      <p:ext uri="{BB962C8B-B14F-4D97-AF65-F5344CB8AC3E}">
        <p14:creationId xmlns:p14="http://schemas.microsoft.com/office/powerpoint/2010/main" val="78901455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7.sv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hyperlink" Target="https://e3sm.org/" TargetMode="External"/><Relationship Id="rId4" Type="http://schemas.openxmlformats.org/officeDocument/2006/relationships/image" Target="../media/image5.emf"/></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e3sm.org/"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7.sv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hyperlink" Target="https://e3sm.org/" TargetMode="External"/><Relationship Id="rId4" Type="http://schemas.openxmlformats.org/officeDocument/2006/relationships/image" Target="../media/image5.emf"/></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e3sm.org/" TargetMode="External"/><Relationship Id="rId2" Type="http://schemas.openxmlformats.org/officeDocument/2006/relationships/image" Target="../media/image9.png"/><Relationship Id="rId1" Type="http://schemas.openxmlformats.org/officeDocument/2006/relationships/slideMaster" Target="../slideMasters/slideMaster1.xml"/><Relationship Id="rId5" Type="http://schemas.openxmlformats.org/officeDocument/2006/relationships/image" Target="../media/image11.svg"/><Relationship Id="rId4" Type="http://schemas.openxmlformats.org/officeDocument/2006/relationships/image" Target="../media/image10.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e3sm.org/" TargetMode="External"/><Relationship Id="rId2" Type="http://schemas.openxmlformats.org/officeDocument/2006/relationships/image" Target="../media/image9.png"/><Relationship Id="rId1" Type="http://schemas.openxmlformats.org/officeDocument/2006/relationships/slideMaster" Target="../slideMasters/slideMaster1.xml"/><Relationship Id="rId5" Type="http://schemas.openxmlformats.org/officeDocument/2006/relationships/image" Target="../media/image11.svg"/><Relationship Id="rId4" Type="http://schemas.openxmlformats.org/officeDocument/2006/relationships/image" Target="../media/image10.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e3sm.org/" TargetMode="External"/><Relationship Id="rId2" Type="http://schemas.openxmlformats.org/officeDocument/2006/relationships/image" Target="../media/image9.png"/><Relationship Id="rId1" Type="http://schemas.openxmlformats.org/officeDocument/2006/relationships/slideMaster" Target="../slideMasters/slideMaster1.xml"/><Relationship Id="rId5" Type="http://schemas.openxmlformats.org/officeDocument/2006/relationships/image" Target="../media/image11.svg"/><Relationship Id="rId4" Type="http://schemas.openxmlformats.org/officeDocument/2006/relationships/image" Target="../media/image10.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e3sm.org/" TargetMode="External"/><Relationship Id="rId2" Type="http://schemas.openxmlformats.org/officeDocument/2006/relationships/image" Target="../media/image9.png"/><Relationship Id="rId1" Type="http://schemas.openxmlformats.org/officeDocument/2006/relationships/slideMaster" Target="../slideMasters/slideMaster1.xml"/><Relationship Id="rId5" Type="http://schemas.openxmlformats.org/officeDocument/2006/relationships/image" Target="../media/image11.svg"/><Relationship Id="rId4" Type="http://schemas.openxmlformats.org/officeDocument/2006/relationships/image" Target="../media/image10.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e3sm.org/" TargetMode="External"/><Relationship Id="rId2" Type="http://schemas.openxmlformats.org/officeDocument/2006/relationships/image" Target="../media/image9.png"/><Relationship Id="rId1" Type="http://schemas.openxmlformats.org/officeDocument/2006/relationships/slideMaster" Target="../slideMasters/slideMaster1.xml"/><Relationship Id="rId5" Type="http://schemas.openxmlformats.org/officeDocument/2006/relationships/image" Target="../media/image11.svg"/><Relationship Id="rId4" Type="http://schemas.openxmlformats.org/officeDocument/2006/relationships/image" Target="../media/image10.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e3sm.org/" TargetMode="External"/><Relationship Id="rId2" Type="http://schemas.openxmlformats.org/officeDocument/2006/relationships/image" Target="../media/image9.png"/><Relationship Id="rId1" Type="http://schemas.openxmlformats.org/officeDocument/2006/relationships/slideMaster" Target="../slideMasters/slideMaster1.xml"/><Relationship Id="rId5" Type="http://schemas.openxmlformats.org/officeDocument/2006/relationships/image" Target="../media/image11.svg"/><Relationship Id="rId4" Type="http://schemas.openxmlformats.org/officeDocument/2006/relationships/image" Target="../media/image10.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e3sm.org/" TargetMode="External"/><Relationship Id="rId2" Type="http://schemas.openxmlformats.org/officeDocument/2006/relationships/image" Target="../media/image9.png"/><Relationship Id="rId1" Type="http://schemas.openxmlformats.org/officeDocument/2006/relationships/slideMaster" Target="../slideMasters/slideMaster1.xml"/><Relationship Id="rId5" Type="http://schemas.openxmlformats.org/officeDocument/2006/relationships/image" Target="../media/image11.svg"/><Relationship Id="rId4" Type="http://schemas.openxmlformats.org/officeDocument/2006/relationships/image" Target="../media/image10.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4BC13B-3F8C-DDEF-EE4E-2049AE067927}"/>
              </a:ext>
            </a:extLst>
          </p:cNvPr>
          <p:cNvSpPr>
            <a:spLocks noGrp="1"/>
          </p:cNvSpPr>
          <p:nvPr>
            <p:ph type="ctrTitle"/>
          </p:nvPr>
        </p:nvSpPr>
        <p:spPr>
          <a:xfrm>
            <a:off x="5682514" y="1694090"/>
            <a:ext cx="5814349" cy="664797"/>
          </a:xfrm>
          <a:prstGeom prst="rect">
            <a:avLst/>
          </a:prstGeom>
        </p:spPr>
        <p:txBody>
          <a:bodyPr wrap="square" lIns="0" tIns="0" rIns="0" bIns="0" anchor="b" anchorCtr="0">
            <a:spAutoFit/>
          </a:bodyPr>
          <a:lstStyle>
            <a:lvl1pPr algn="l">
              <a:defRPr sz="4800">
                <a:solidFill>
                  <a:schemeClr val="bg1"/>
                </a:solidFill>
              </a:defRPr>
            </a:lvl1pPr>
          </a:lstStyle>
          <a:p>
            <a:r>
              <a:rPr lang="en-US" dirty="0"/>
              <a:t>Click to edit </a:t>
            </a:r>
          </a:p>
        </p:txBody>
      </p:sp>
      <p:sp>
        <p:nvSpPr>
          <p:cNvPr id="3" name="Subtitle 2">
            <a:extLst>
              <a:ext uri="{FF2B5EF4-FFF2-40B4-BE49-F238E27FC236}">
                <a16:creationId xmlns:a16="http://schemas.microsoft.com/office/drawing/2014/main" id="{0FE0D3D0-6E28-2B44-717E-8A0E6929D8DF}"/>
              </a:ext>
            </a:extLst>
          </p:cNvPr>
          <p:cNvSpPr>
            <a:spLocks noGrp="1"/>
          </p:cNvSpPr>
          <p:nvPr>
            <p:ph type="subTitle" idx="1"/>
          </p:nvPr>
        </p:nvSpPr>
        <p:spPr>
          <a:xfrm>
            <a:off x="5682514" y="2367515"/>
            <a:ext cx="5814349" cy="744183"/>
          </a:xfrm>
          <a:prstGeom prst="rect">
            <a:avLst/>
          </a:prstGeom>
        </p:spPr>
        <p:txBody>
          <a:bodyPr lIns="0" tIns="0" rIns="0" bIns="0"/>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9" name="Picture 8" descr="A picture containing text, sign&#10;&#10;Description automatically generated">
            <a:extLst>
              <a:ext uri="{FF2B5EF4-FFF2-40B4-BE49-F238E27FC236}">
                <a16:creationId xmlns:a16="http://schemas.microsoft.com/office/drawing/2014/main" id="{5A2B527F-38DE-C4CD-C132-E17DAAA3B56F}"/>
              </a:ext>
            </a:extLst>
          </p:cNvPr>
          <p:cNvPicPr>
            <a:picLocks noChangeAspect="1"/>
          </p:cNvPicPr>
          <p:nvPr userDrawn="1"/>
        </p:nvPicPr>
        <p:blipFill>
          <a:blip r:embed="rId3"/>
          <a:stretch>
            <a:fillRect/>
          </a:stretch>
        </p:blipFill>
        <p:spPr>
          <a:xfrm>
            <a:off x="500000" y="6094072"/>
            <a:ext cx="1885950" cy="473471"/>
          </a:xfrm>
          <a:prstGeom prst="rect">
            <a:avLst/>
          </a:prstGeom>
        </p:spPr>
      </p:pic>
      <p:pic>
        <p:nvPicPr>
          <p:cNvPr id="11" name="Picture 10">
            <a:extLst>
              <a:ext uri="{FF2B5EF4-FFF2-40B4-BE49-F238E27FC236}">
                <a16:creationId xmlns:a16="http://schemas.microsoft.com/office/drawing/2014/main" id="{FF091FDC-2BC8-AEC0-731E-B157A8678785}"/>
              </a:ext>
            </a:extLst>
          </p:cNvPr>
          <p:cNvPicPr>
            <a:picLocks noChangeAspect="1"/>
          </p:cNvPicPr>
          <p:nvPr userDrawn="1"/>
        </p:nvPicPr>
        <p:blipFill>
          <a:blip r:embed="rId4"/>
          <a:stretch>
            <a:fillRect/>
          </a:stretch>
        </p:blipFill>
        <p:spPr>
          <a:xfrm>
            <a:off x="10038080" y="6185195"/>
            <a:ext cx="1911349" cy="475594"/>
          </a:xfrm>
          <a:prstGeom prst="rect">
            <a:avLst/>
          </a:prstGeom>
        </p:spPr>
      </p:pic>
      <p:pic>
        <p:nvPicPr>
          <p:cNvPr id="12" name="Graphic 11">
            <a:hlinkClick r:id="rId5"/>
            <a:extLst>
              <a:ext uri="{FF2B5EF4-FFF2-40B4-BE49-F238E27FC236}">
                <a16:creationId xmlns:a16="http://schemas.microsoft.com/office/drawing/2014/main" id="{0C99A39C-10A8-6E3D-FB58-B6AC97CFFB07}"/>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9420306" y="5278058"/>
            <a:ext cx="2529123" cy="1517474"/>
          </a:xfrm>
          <a:prstGeom prst="rect">
            <a:avLst/>
          </a:prstGeom>
        </p:spPr>
      </p:pic>
    </p:spTree>
    <p:extLst>
      <p:ext uri="{BB962C8B-B14F-4D97-AF65-F5344CB8AC3E}">
        <p14:creationId xmlns:p14="http://schemas.microsoft.com/office/powerpoint/2010/main" val="3350933610"/>
      </p:ext>
    </p:extLst>
  </p:cSld>
  <p:clrMapOvr>
    <a:masterClrMapping/>
  </p:clrMapOvr>
  <p:extLst>
    <p:ext uri="{DCECCB84-F9BA-43D5-87BE-67443E8EF086}">
      <p15:sldGuideLst xmlns:p15="http://schemas.microsoft.com/office/powerpoint/2012/main">
        <p15:guide id="1" orient="horz" pos="4104"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_Picture with Caption">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A64329A0-83FA-D227-7920-F0496272AB2B}"/>
              </a:ext>
            </a:extLst>
          </p:cNvPr>
          <p:cNvSpPr/>
          <p:nvPr userDrawn="1"/>
        </p:nvSpPr>
        <p:spPr>
          <a:xfrm>
            <a:off x="0" y="14215"/>
            <a:ext cx="12192000"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2">
            <a:hlinkClick r:id="rId2"/>
            <a:extLst>
              <a:ext uri="{FF2B5EF4-FFF2-40B4-BE49-F238E27FC236}">
                <a16:creationId xmlns:a16="http://schemas.microsoft.com/office/drawing/2014/main" id="{7B2D52CF-2B1B-C712-AB83-D0B445CDF1C4}"/>
              </a:ext>
            </a:extLst>
          </p:cNvPr>
          <p:cNvSpPr txBox="1">
            <a:spLocks noChangeArrowheads="1"/>
          </p:cNvSpPr>
          <p:nvPr userDrawn="1"/>
        </p:nvSpPr>
        <p:spPr bwMode="auto">
          <a:xfrm>
            <a:off x="0" y="2748706"/>
            <a:ext cx="121920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defRPr>
            </a:lvl9pPr>
          </a:lstStyle>
          <a:p>
            <a:pPr algn="ctr"/>
            <a:r>
              <a:rPr lang="en-US" altLang="en-US" sz="7200" b="1" dirty="0">
                <a:solidFill>
                  <a:schemeClr val="bg1"/>
                </a:solidFill>
                <a:latin typeface="Arial" panose="020B0604020202020204" pitchFamily="34" charset="0"/>
                <a:cs typeface="Arial" panose="020B0604020202020204" pitchFamily="34" charset="0"/>
              </a:rPr>
              <a:t>e3sm.org</a:t>
            </a:r>
          </a:p>
        </p:txBody>
      </p:sp>
    </p:spTree>
    <p:extLst>
      <p:ext uri="{BB962C8B-B14F-4D97-AF65-F5344CB8AC3E}">
        <p14:creationId xmlns:p14="http://schemas.microsoft.com/office/powerpoint/2010/main" val="10745185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2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4BC13B-3F8C-DDEF-EE4E-2049AE067927}"/>
              </a:ext>
            </a:extLst>
          </p:cNvPr>
          <p:cNvSpPr>
            <a:spLocks noGrp="1"/>
          </p:cNvSpPr>
          <p:nvPr>
            <p:ph type="ctrTitle"/>
          </p:nvPr>
        </p:nvSpPr>
        <p:spPr>
          <a:xfrm>
            <a:off x="1063529" y="1190507"/>
            <a:ext cx="5814349" cy="664797"/>
          </a:xfrm>
          <a:prstGeom prst="rect">
            <a:avLst/>
          </a:prstGeom>
        </p:spPr>
        <p:txBody>
          <a:bodyPr wrap="square" lIns="0" tIns="0" rIns="0" bIns="0" anchor="b" anchorCtr="0">
            <a:spAutoFit/>
          </a:bodyPr>
          <a:lstStyle>
            <a:lvl1pPr algn="l">
              <a:defRPr sz="4800">
                <a:solidFill>
                  <a:schemeClr val="bg1"/>
                </a:solidFill>
              </a:defRPr>
            </a:lvl1pPr>
          </a:lstStyle>
          <a:p>
            <a:r>
              <a:rPr lang="en-US" dirty="0"/>
              <a:t>Click to edit </a:t>
            </a:r>
          </a:p>
        </p:txBody>
      </p:sp>
      <p:sp>
        <p:nvSpPr>
          <p:cNvPr id="3" name="Subtitle 2">
            <a:extLst>
              <a:ext uri="{FF2B5EF4-FFF2-40B4-BE49-F238E27FC236}">
                <a16:creationId xmlns:a16="http://schemas.microsoft.com/office/drawing/2014/main" id="{0FE0D3D0-6E28-2B44-717E-8A0E6929D8DF}"/>
              </a:ext>
            </a:extLst>
          </p:cNvPr>
          <p:cNvSpPr>
            <a:spLocks noGrp="1"/>
          </p:cNvSpPr>
          <p:nvPr>
            <p:ph type="subTitle" idx="1"/>
          </p:nvPr>
        </p:nvSpPr>
        <p:spPr>
          <a:xfrm>
            <a:off x="1063529" y="1863932"/>
            <a:ext cx="5814349" cy="744183"/>
          </a:xfrm>
          <a:prstGeom prst="rect">
            <a:avLst/>
          </a:prstGeom>
        </p:spPr>
        <p:txBody>
          <a:bodyPr lIns="0" tIns="0" rIns="0" bIns="0"/>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9" name="Picture 8" descr="A picture containing text, sign&#10;&#10;Description automatically generated">
            <a:extLst>
              <a:ext uri="{FF2B5EF4-FFF2-40B4-BE49-F238E27FC236}">
                <a16:creationId xmlns:a16="http://schemas.microsoft.com/office/drawing/2014/main" id="{5A2B527F-38DE-C4CD-C132-E17DAAA3B56F}"/>
              </a:ext>
            </a:extLst>
          </p:cNvPr>
          <p:cNvPicPr>
            <a:picLocks noChangeAspect="1"/>
          </p:cNvPicPr>
          <p:nvPr userDrawn="1"/>
        </p:nvPicPr>
        <p:blipFill>
          <a:blip r:embed="rId3"/>
          <a:stretch>
            <a:fillRect/>
          </a:stretch>
        </p:blipFill>
        <p:spPr>
          <a:xfrm>
            <a:off x="500000" y="6094072"/>
            <a:ext cx="1885950" cy="473471"/>
          </a:xfrm>
          <a:prstGeom prst="rect">
            <a:avLst/>
          </a:prstGeom>
        </p:spPr>
      </p:pic>
      <p:pic>
        <p:nvPicPr>
          <p:cNvPr id="11" name="Picture 10">
            <a:extLst>
              <a:ext uri="{FF2B5EF4-FFF2-40B4-BE49-F238E27FC236}">
                <a16:creationId xmlns:a16="http://schemas.microsoft.com/office/drawing/2014/main" id="{FF091FDC-2BC8-AEC0-731E-B157A8678785}"/>
              </a:ext>
            </a:extLst>
          </p:cNvPr>
          <p:cNvPicPr>
            <a:picLocks noChangeAspect="1"/>
          </p:cNvPicPr>
          <p:nvPr userDrawn="1"/>
        </p:nvPicPr>
        <p:blipFill>
          <a:blip r:embed="rId4"/>
          <a:stretch>
            <a:fillRect/>
          </a:stretch>
        </p:blipFill>
        <p:spPr>
          <a:xfrm>
            <a:off x="10038080" y="6185195"/>
            <a:ext cx="1911349" cy="475594"/>
          </a:xfrm>
          <a:prstGeom prst="rect">
            <a:avLst/>
          </a:prstGeom>
        </p:spPr>
      </p:pic>
      <p:pic>
        <p:nvPicPr>
          <p:cNvPr id="12" name="Graphic 11">
            <a:hlinkClick r:id="rId5"/>
            <a:extLst>
              <a:ext uri="{FF2B5EF4-FFF2-40B4-BE49-F238E27FC236}">
                <a16:creationId xmlns:a16="http://schemas.microsoft.com/office/drawing/2014/main" id="{0C99A39C-10A8-6E3D-FB58-B6AC97CFFB07}"/>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9420306" y="5278058"/>
            <a:ext cx="2529123" cy="1517474"/>
          </a:xfrm>
          <a:prstGeom prst="rect">
            <a:avLst/>
          </a:prstGeom>
        </p:spPr>
      </p:pic>
    </p:spTree>
    <p:extLst>
      <p:ext uri="{BB962C8B-B14F-4D97-AF65-F5344CB8AC3E}">
        <p14:creationId xmlns:p14="http://schemas.microsoft.com/office/powerpoint/2010/main" val="1100274564"/>
      </p:ext>
    </p:extLst>
  </p:cSld>
  <p:clrMapOvr>
    <a:masterClrMapping/>
  </p:clrMapOvr>
  <p:extLst>
    <p:ext uri="{DCECCB84-F9BA-43D5-87BE-67443E8EF086}">
      <p15:sldGuideLst xmlns:p15="http://schemas.microsoft.com/office/powerpoint/2012/main">
        <p15:guide id="1" orient="horz" pos="4104">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2_Title and Content">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59A36CA2-9137-6C8B-EF79-B23E79DEBA38}"/>
              </a:ext>
            </a:extLst>
          </p:cNvPr>
          <p:cNvPicPr>
            <a:picLocks noChangeAspect="1"/>
          </p:cNvPicPr>
          <p:nvPr userDrawn="1"/>
        </p:nvPicPr>
        <p:blipFill>
          <a:blip r:embed="rId2"/>
          <a:stretch>
            <a:fillRect/>
          </a:stretch>
        </p:blipFill>
        <p:spPr>
          <a:xfrm>
            <a:off x="-1" y="0"/>
            <a:ext cx="12191999" cy="1073853"/>
          </a:xfrm>
          <a:prstGeom prst="rect">
            <a:avLst/>
          </a:prstGeom>
        </p:spPr>
      </p:pic>
      <p:sp>
        <p:nvSpPr>
          <p:cNvPr id="2" name="Title 1">
            <a:extLst>
              <a:ext uri="{FF2B5EF4-FFF2-40B4-BE49-F238E27FC236}">
                <a16:creationId xmlns:a16="http://schemas.microsoft.com/office/drawing/2014/main" id="{D87B6CDD-D768-1219-259D-EA9FCAA5D4AA}"/>
              </a:ext>
            </a:extLst>
          </p:cNvPr>
          <p:cNvSpPr>
            <a:spLocks noGrp="1"/>
          </p:cNvSpPr>
          <p:nvPr>
            <p:ph type="title"/>
          </p:nvPr>
        </p:nvSpPr>
        <p:spPr>
          <a:xfrm>
            <a:off x="612818" y="1154747"/>
            <a:ext cx="10972800" cy="914468"/>
          </a:xfrm>
          <a:prstGeom prst="rect">
            <a:avLst/>
          </a:prstGeom>
        </p:spPr>
        <p:txBody>
          <a:bodyPr anchor="t" anchorCtr="0"/>
          <a:lstStyle/>
          <a:p>
            <a:r>
              <a:rPr lang="en-US"/>
              <a:t>Click to edit Master title style</a:t>
            </a:r>
          </a:p>
        </p:txBody>
      </p:sp>
      <p:sp>
        <p:nvSpPr>
          <p:cNvPr id="3" name="Content Placeholder 2">
            <a:extLst>
              <a:ext uri="{FF2B5EF4-FFF2-40B4-BE49-F238E27FC236}">
                <a16:creationId xmlns:a16="http://schemas.microsoft.com/office/drawing/2014/main" id="{D60984D5-11AF-57A5-C13E-B6D2E6CE2CBA}"/>
              </a:ext>
            </a:extLst>
          </p:cNvPr>
          <p:cNvSpPr>
            <a:spLocks noGrp="1"/>
          </p:cNvSpPr>
          <p:nvPr>
            <p:ph idx="1"/>
          </p:nvPr>
        </p:nvSpPr>
        <p:spPr>
          <a:xfrm>
            <a:off x="612818" y="2149339"/>
            <a:ext cx="10972800" cy="4027624"/>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Graphic 5">
            <a:hlinkClick r:id="rId3"/>
            <a:extLst>
              <a:ext uri="{FF2B5EF4-FFF2-40B4-BE49-F238E27FC236}">
                <a16:creationId xmlns:a16="http://schemas.microsoft.com/office/drawing/2014/main" id="{626B2301-A7D0-BE80-333D-F6F3D99B204D}"/>
              </a:ext>
            </a:extLst>
          </p:cNvPr>
          <p:cNvPicPr>
            <a:picLocks noChangeAspect="1"/>
          </p:cNvPicPr>
          <p:nvPr userDrawn="1"/>
        </p:nvPicPr>
        <p:blipFill>
          <a:blip r:embed="rId4">
            <a:extLst>
              <a:ext uri="{96DAC541-7B7A-43D3-8B79-37D633B846F1}">
                <asvg:svgBlip xmlns:asvg="http://schemas.microsoft.com/office/drawing/2016/SVG/main" r:embed="rId5"/>
              </a:ext>
            </a:extLst>
          </a:blip>
          <a:srcRect/>
          <a:stretch/>
        </p:blipFill>
        <p:spPr>
          <a:xfrm>
            <a:off x="423459" y="13460"/>
            <a:ext cx="1524000" cy="914400"/>
          </a:xfrm>
          <a:prstGeom prst="rect">
            <a:avLst/>
          </a:prstGeom>
          <a:effectLst>
            <a:outerShdw blurRad="50800" dist="38100" dir="2700000" algn="tl" rotWithShape="0">
              <a:schemeClr val="accent3">
                <a:alpha val="40000"/>
              </a:schemeClr>
            </a:outerShdw>
          </a:effectLst>
        </p:spPr>
      </p:pic>
      <p:sp>
        <p:nvSpPr>
          <p:cNvPr id="4" name="Date Placeholder 3">
            <a:extLst>
              <a:ext uri="{FF2B5EF4-FFF2-40B4-BE49-F238E27FC236}">
                <a16:creationId xmlns:a16="http://schemas.microsoft.com/office/drawing/2014/main" id="{7CE1AD57-CAA2-DF2E-502A-7053350B133C}"/>
              </a:ext>
            </a:extLst>
          </p:cNvPr>
          <p:cNvSpPr>
            <a:spLocks noGrp="1"/>
          </p:cNvSpPr>
          <p:nvPr>
            <p:ph type="dt" sz="half" idx="10"/>
          </p:nvPr>
        </p:nvSpPr>
        <p:spPr/>
        <p:txBody>
          <a:bodyPr/>
          <a:lstStyle/>
          <a:p>
            <a:endParaRPr lang="en-US" dirty="0"/>
          </a:p>
        </p:txBody>
      </p:sp>
      <p:sp>
        <p:nvSpPr>
          <p:cNvPr id="5" name="Footer Placeholder 4">
            <a:extLst>
              <a:ext uri="{FF2B5EF4-FFF2-40B4-BE49-F238E27FC236}">
                <a16:creationId xmlns:a16="http://schemas.microsoft.com/office/drawing/2014/main" id="{794F2064-55E1-5CFA-30F7-0C06377F38C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653F36C-5899-3782-597E-878FFAB787C5}"/>
              </a:ext>
            </a:extLst>
          </p:cNvPr>
          <p:cNvSpPr>
            <a:spLocks noGrp="1"/>
          </p:cNvSpPr>
          <p:nvPr>
            <p:ph type="sldNum" sz="quarter" idx="12"/>
          </p:nvPr>
        </p:nvSpPr>
        <p:spPr/>
        <p:txBody>
          <a:bodyPr/>
          <a:lstStyle/>
          <a:p>
            <a:fld id="{6C4A013E-7DF4-F448-89A0-7823B4BD1481}" type="slidenum">
              <a:rPr lang="en-US" smtClean="0"/>
              <a:t>‹#›</a:t>
            </a:fld>
            <a:endParaRPr lang="en-US"/>
          </a:p>
        </p:txBody>
      </p:sp>
    </p:spTree>
    <p:extLst>
      <p:ext uri="{BB962C8B-B14F-4D97-AF65-F5344CB8AC3E}">
        <p14:creationId xmlns:p14="http://schemas.microsoft.com/office/powerpoint/2010/main" val="24126245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59A36CA2-9137-6C8B-EF79-B23E79DEBA38}"/>
              </a:ext>
            </a:extLst>
          </p:cNvPr>
          <p:cNvPicPr>
            <a:picLocks noChangeAspect="1"/>
          </p:cNvPicPr>
          <p:nvPr userDrawn="1"/>
        </p:nvPicPr>
        <p:blipFill>
          <a:blip r:embed="rId2"/>
          <a:stretch>
            <a:fillRect/>
          </a:stretch>
        </p:blipFill>
        <p:spPr>
          <a:xfrm>
            <a:off x="-1" y="0"/>
            <a:ext cx="12191999" cy="1073853"/>
          </a:xfrm>
          <a:prstGeom prst="rect">
            <a:avLst/>
          </a:prstGeom>
        </p:spPr>
      </p:pic>
      <p:pic>
        <p:nvPicPr>
          <p:cNvPr id="6" name="Graphic 5">
            <a:hlinkClick r:id="rId3"/>
            <a:extLst>
              <a:ext uri="{FF2B5EF4-FFF2-40B4-BE49-F238E27FC236}">
                <a16:creationId xmlns:a16="http://schemas.microsoft.com/office/drawing/2014/main" id="{626B2301-A7D0-BE80-333D-F6F3D99B204D}"/>
              </a:ext>
            </a:extLst>
          </p:cNvPr>
          <p:cNvPicPr>
            <a:picLocks noChangeAspect="1"/>
          </p:cNvPicPr>
          <p:nvPr userDrawn="1"/>
        </p:nvPicPr>
        <p:blipFill>
          <a:blip r:embed="rId4">
            <a:extLst>
              <a:ext uri="{96DAC541-7B7A-43D3-8B79-37D633B846F1}">
                <asvg:svgBlip xmlns:asvg="http://schemas.microsoft.com/office/drawing/2016/SVG/main" r:embed="rId5"/>
              </a:ext>
            </a:extLst>
          </a:blip>
          <a:srcRect/>
          <a:stretch/>
        </p:blipFill>
        <p:spPr>
          <a:xfrm>
            <a:off x="423459" y="13460"/>
            <a:ext cx="1524000" cy="914400"/>
          </a:xfrm>
          <a:prstGeom prst="rect">
            <a:avLst/>
          </a:prstGeom>
          <a:effectLst>
            <a:outerShdw blurRad="50800" dist="38100" dir="2700000" algn="tl" rotWithShape="0">
              <a:schemeClr val="accent3">
                <a:alpha val="40000"/>
              </a:schemeClr>
            </a:outerShdw>
          </a:effectLst>
        </p:spPr>
      </p:pic>
      <p:sp>
        <p:nvSpPr>
          <p:cNvPr id="4" name="Date Placeholder 3">
            <a:extLst>
              <a:ext uri="{FF2B5EF4-FFF2-40B4-BE49-F238E27FC236}">
                <a16:creationId xmlns:a16="http://schemas.microsoft.com/office/drawing/2014/main" id="{7CE1AD57-CAA2-DF2E-502A-7053350B133C}"/>
              </a:ext>
            </a:extLst>
          </p:cNvPr>
          <p:cNvSpPr>
            <a:spLocks noGrp="1"/>
          </p:cNvSpPr>
          <p:nvPr>
            <p:ph type="dt" sz="half" idx="10"/>
          </p:nvPr>
        </p:nvSpPr>
        <p:spPr/>
        <p:txBody>
          <a:bodyPr/>
          <a:lstStyle/>
          <a:p>
            <a:endParaRPr lang="en-US" dirty="0"/>
          </a:p>
        </p:txBody>
      </p:sp>
      <p:sp>
        <p:nvSpPr>
          <p:cNvPr id="5" name="Footer Placeholder 4">
            <a:extLst>
              <a:ext uri="{FF2B5EF4-FFF2-40B4-BE49-F238E27FC236}">
                <a16:creationId xmlns:a16="http://schemas.microsoft.com/office/drawing/2014/main" id="{794F2064-55E1-5CFA-30F7-0C06377F38C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653F36C-5899-3782-597E-878FFAB787C5}"/>
              </a:ext>
            </a:extLst>
          </p:cNvPr>
          <p:cNvSpPr>
            <a:spLocks noGrp="1"/>
          </p:cNvSpPr>
          <p:nvPr>
            <p:ph type="sldNum" sz="quarter" idx="12"/>
          </p:nvPr>
        </p:nvSpPr>
        <p:spPr/>
        <p:txBody>
          <a:bodyPr/>
          <a:lstStyle/>
          <a:p>
            <a:fld id="{6C4A013E-7DF4-F448-89A0-7823B4BD1481}" type="slidenum">
              <a:rPr lang="en-US" smtClean="0"/>
              <a:t>‹#›</a:t>
            </a:fld>
            <a:endParaRPr lang="en-US"/>
          </a:p>
        </p:txBody>
      </p:sp>
    </p:spTree>
    <p:extLst>
      <p:ext uri="{BB962C8B-B14F-4D97-AF65-F5344CB8AC3E}">
        <p14:creationId xmlns:p14="http://schemas.microsoft.com/office/powerpoint/2010/main" val="26076846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59A36CA2-9137-6C8B-EF79-B23E79DEBA38}"/>
              </a:ext>
            </a:extLst>
          </p:cNvPr>
          <p:cNvPicPr>
            <a:picLocks noChangeAspect="1"/>
          </p:cNvPicPr>
          <p:nvPr userDrawn="1"/>
        </p:nvPicPr>
        <p:blipFill>
          <a:blip r:embed="rId2"/>
          <a:stretch>
            <a:fillRect/>
          </a:stretch>
        </p:blipFill>
        <p:spPr>
          <a:xfrm>
            <a:off x="-1" y="0"/>
            <a:ext cx="12191999" cy="1073853"/>
          </a:xfrm>
          <a:prstGeom prst="rect">
            <a:avLst/>
          </a:prstGeom>
        </p:spPr>
      </p:pic>
      <p:sp>
        <p:nvSpPr>
          <p:cNvPr id="2" name="Title 1">
            <a:extLst>
              <a:ext uri="{FF2B5EF4-FFF2-40B4-BE49-F238E27FC236}">
                <a16:creationId xmlns:a16="http://schemas.microsoft.com/office/drawing/2014/main" id="{D87B6CDD-D768-1219-259D-EA9FCAA5D4AA}"/>
              </a:ext>
            </a:extLst>
          </p:cNvPr>
          <p:cNvSpPr>
            <a:spLocks noGrp="1"/>
          </p:cNvSpPr>
          <p:nvPr>
            <p:ph type="title"/>
          </p:nvPr>
        </p:nvSpPr>
        <p:spPr>
          <a:xfrm>
            <a:off x="612818" y="1154747"/>
            <a:ext cx="10972800" cy="914468"/>
          </a:xfrm>
          <a:prstGeom prst="rect">
            <a:avLst/>
          </a:prstGeom>
        </p:spPr>
        <p:txBody>
          <a:bodyPr anchor="t" anchorCtr="0"/>
          <a:lstStyle/>
          <a:p>
            <a:r>
              <a:rPr lang="en-US"/>
              <a:t>Click to edit Master title style</a:t>
            </a:r>
          </a:p>
        </p:txBody>
      </p:sp>
      <p:pic>
        <p:nvPicPr>
          <p:cNvPr id="6" name="Graphic 5">
            <a:hlinkClick r:id="rId3"/>
            <a:extLst>
              <a:ext uri="{FF2B5EF4-FFF2-40B4-BE49-F238E27FC236}">
                <a16:creationId xmlns:a16="http://schemas.microsoft.com/office/drawing/2014/main" id="{626B2301-A7D0-BE80-333D-F6F3D99B204D}"/>
              </a:ext>
            </a:extLst>
          </p:cNvPr>
          <p:cNvPicPr>
            <a:picLocks noChangeAspect="1"/>
          </p:cNvPicPr>
          <p:nvPr userDrawn="1"/>
        </p:nvPicPr>
        <p:blipFill>
          <a:blip r:embed="rId4">
            <a:extLst>
              <a:ext uri="{96DAC541-7B7A-43D3-8B79-37D633B846F1}">
                <asvg:svgBlip xmlns:asvg="http://schemas.microsoft.com/office/drawing/2016/SVG/main" r:embed="rId5"/>
              </a:ext>
            </a:extLst>
          </a:blip>
          <a:srcRect/>
          <a:stretch/>
        </p:blipFill>
        <p:spPr>
          <a:xfrm>
            <a:off x="423459" y="13460"/>
            <a:ext cx="1524000" cy="914400"/>
          </a:xfrm>
          <a:prstGeom prst="rect">
            <a:avLst/>
          </a:prstGeom>
          <a:effectLst>
            <a:outerShdw blurRad="50800" dist="38100" dir="2700000" algn="tl" rotWithShape="0">
              <a:schemeClr val="accent3">
                <a:alpha val="40000"/>
              </a:schemeClr>
            </a:outerShdw>
          </a:effectLst>
        </p:spPr>
      </p:pic>
      <p:sp>
        <p:nvSpPr>
          <p:cNvPr id="4" name="Date Placeholder 3">
            <a:extLst>
              <a:ext uri="{FF2B5EF4-FFF2-40B4-BE49-F238E27FC236}">
                <a16:creationId xmlns:a16="http://schemas.microsoft.com/office/drawing/2014/main" id="{7CE1AD57-CAA2-DF2E-502A-7053350B133C}"/>
              </a:ext>
            </a:extLst>
          </p:cNvPr>
          <p:cNvSpPr>
            <a:spLocks noGrp="1"/>
          </p:cNvSpPr>
          <p:nvPr>
            <p:ph type="dt" sz="half" idx="10"/>
          </p:nvPr>
        </p:nvSpPr>
        <p:spPr/>
        <p:txBody>
          <a:bodyPr/>
          <a:lstStyle/>
          <a:p>
            <a:endParaRPr lang="en-US" dirty="0"/>
          </a:p>
        </p:txBody>
      </p:sp>
      <p:sp>
        <p:nvSpPr>
          <p:cNvPr id="5" name="Footer Placeholder 4">
            <a:extLst>
              <a:ext uri="{FF2B5EF4-FFF2-40B4-BE49-F238E27FC236}">
                <a16:creationId xmlns:a16="http://schemas.microsoft.com/office/drawing/2014/main" id="{794F2064-55E1-5CFA-30F7-0C06377F38C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653F36C-5899-3782-597E-878FFAB787C5}"/>
              </a:ext>
            </a:extLst>
          </p:cNvPr>
          <p:cNvSpPr>
            <a:spLocks noGrp="1"/>
          </p:cNvSpPr>
          <p:nvPr>
            <p:ph type="sldNum" sz="quarter" idx="12"/>
          </p:nvPr>
        </p:nvSpPr>
        <p:spPr/>
        <p:txBody>
          <a:bodyPr/>
          <a:lstStyle/>
          <a:p>
            <a:fld id="{6C4A013E-7DF4-F448-89A0-7823B4BD1481}" type="slidenum">
              <a:rPr lang="en-US" smtClean="0"/>
              <a:t>‹#›</a:t>
            </a:fld>
            <a:endParaRPr lang="en-US"/>
          </a:p>
        </p:txBody>
      </p:sp>
    </p:spTree>
    <p:extLst>
      <p:ext uri="{BB962C8B-B14F-4D97-AF65-F5344CB8AC3E}">
        <p14:creationId xmlns:p14="http://schemas.microsoft.com/office/powerpoint/2010/main" val="10910101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A97E58-F243-45B3-14D8-93ADD1B2E61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DA71B60-0FBC-8BF6-1535-01271F9A295A}"/>
              </a:ext>
            </a:extLst>
          </p:cNvPr>
          <p:cNvSpPr>
            <a:spLocks noGrp="1"/>
          </p:cNvSpPr>
          <p:nvPr>
            <p:ph sz="half" idx="1"/>
          </p:nvPr>
        </p:nvSpPr>
        <p:spPr>
          <a:xfrm>
            <a:off x="838200" y="2150109"/>
            <a:ext cx="5181600" cy="402685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295C2BAE-95CE-E1A4-25A0-7F4C19AC1F61}"/>
              </a:ext>
            </a:extLst>
          </p:cNvPr>
          <p:cNvSpPr>
            <a:spLocks noGrp="1"/>
          </p:cNvSpPr>
          <p:nvPr>
            <p:ph sz="half" idx="2"/>
          </p:nvPr>
        </p:nvSpPr>
        <p:spPr>
          <a:xfrm>
            <a:off x="6172200" y="2150109"/>
            <a:ext cx="5181600" cy="402685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A7422C4D-47CA-6E6A-2567-1774C23C765D}"/>
              </a:ext>
            </a:extLst>
          </p:cNvPr>
          <p:cNvSpPr>
            <a:spLocks noGrp="1"/>
          </p:cNvSpPr>
          <p:nvPr>
            <p:ph type="dt" sz="half" idx="10"/>
          </p:nvPr>
        </p:nvSpPr>
        <p:spPr/>
        <p:txBody>
          <a:bodyPr/>
          <a:lstStyle/>
          <a:p>
            <a:endParaRPr lang="en-US" dirty="0"/>
          </a:p>
        </p:txBody>
      </p:sp>
      <p:sp>
        <p:nvSpPr>
          <p:cNvPr id="6" name="Footer Placeholder 5">
            <a:extLst>
              <a:ext uri="{FF2B5EF4-FFF2-40B4-BE49-F238E27FC236}">
                <a16:creationId xmlns:a16="http://schemas.microsoft.com/office/drawing/2014/main" id="{3790AF9C-6BD0-5E68-D8D9-C75F1799205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3F5896F-CD1D-83AF-35FE-7C81102527C6}"/>
              </a:ext>
            </a:extLst>
          </p:cNvPr>
          <p:cNvSpPr>
            <a:spLocks noGrp="1"/>
          </p:cNvSpPr>
          <p:nvPr>
            <p:ph type="sldNum" sz="quarter" idx="12"/>
          </p:nvPr>
        </p:nvSpPr>
        <p:spPr/>
        <p:txBody>
          <a:bodyPr/>
          <a:lstStyle/>
          <a:p>
            <a:fld id="{6078145F-DD4D-194F-AAD8-F6593843D0CB}" type="slidenum">
              <a:rPr lang="en-US" smtClean="0"/>
              <a:t>‹#›</a:t>
            </a:fld>
            <a:endParaRPr lang="en-US"/>
          </a:p>
        </p:txBody>
      </p:sp>
      <p:pic>
        <p:nvPicPr>
          <p:cNvPr id="8" name="Picture 7">
            <a:extLst>
              <a:ext uri="{FF2B5EF4-FFF2-40B4-BE49-F238E27FC236}">
                <a16:creationId xmlns:a16="http://schemas.microsoft.com/office/drawing/2014/main" id="{9219A5CD-D622-AE75-A188-A6314643F12B}"/>
              </a:ext>
            </a:extLst>
          </p:cNvPr>
          <p:cNvPicPr>
            <a:picLocks noChangeAspect="1"/>
          </p:cNvPicPr>
          <p:nvPr userDrawn="1"/>
        </p:nvPicPr>
        <p:blipFill>
          <a:blip r:embed="rId2"/>
          <a:stretch>
            <a:fillRect/>
          </a:stretch>
        </p:blipFill>
        <p:spPr>
          <a:xfrm>
            <a:off x="-1" y="0"/>
            <a:ext cx="12191999" cy="1073853"/>
          </a:xfrm>
          <a:prstGeom prst="rect">
            <a:avLst/>
          </a:prstGeom>
        </p:spPr>
      </p:pic>
      <p:pic>
        <p:nvPicPr>
          <p:cNvPr id="9" name="Graphic 8">
            <a:hlinkClick r:id="rId3"/>
            <a:extLst>
              <a:ext uri="{FF2B5EF4-FFF2-40B4-BE49-F238E27FC236}">
                <a16:creationId xmlns:a16="http://schemas.microsoft.com/office/drawing/2014/main" id="{C9A93B60-930C-AFCB-628F-6E366BF51676}"/>
              </a:ext>
            </a:extLst>
          </p:cNvPr>
          <p:cNvPicPr>
            <a:picLocks noChangeAspect="1"/>
          </p:cNvPicPr>
          <p:nvPr userDrawn="1"/>
        </p:nvPicPr>
        <p:blipFill>
          <a:blip r:embed="rId4">
            <a:extLst>
              <a:ext uri="{96DAC541-7B7A-43D3-8B79-37D633B846F1}">
                <asvg:svgBlip xmlns:asvg="http://schemas.microsoft.com/office/drawing/2016/SVG/main" r:embed="rId5"/>
              </a:ext>
            </a:extLst>
          </a:blip>
          <a:srcRect/>
          <a:stretch/>
        </p:blipFill>
        <p:spPr>
          <a:xfrm>
            <a:off x="423459" y="13460"/>
            <a:ext cx="1524000" cy="914400"/>
          </a:xfrm>
          <a:prstGeom prst="rect">
            <a:avLst/>
          </a:prstGeom>
          <a:effectLst>
            <a:outerShdw blurRad="50800" dist="38100" dir="2700000" algn="tl" rotWithShape="0">
              <a:schemeClr val="accent3">
                <a:alpha val="40000"/>
              </a:schemeClr>
            </a:outerShdw>
          </a:effectLst>
        </p:spPr>
      </p:pic>
    </p:spTree>
    <p:extLst>
      <p:ext uri="{BB962C8B-B14F-4D97-AF65-F5344CB8AC3E}">
        <p14:creationId xmlns:p14="http://schemas.microsoft.com/office/powerpoint/2010/main" val="40874342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F79801-82CB-C520-A285-D641E6EFA28A}"/>
              </a:ext>
            </a:extLst>
          </p:cNvPr>
          <p:cNvSpPr>
            <a:spLocks noGrp="1"/>
          </p:cNvSpPr>
          <p:nvPr>
            <p:ph type="title"/>
          </p:nvPr>
        </p:nvSpPr>
        <p:spPr>
          <a:xfrm>
            <a:off x="836612" y="1210767"/>
            <a:ext cx="3932237" cy="1283955"/>
          </a:xfrm>
        </p:spPr>
        <p:txBody>
          <a:bodyPr anchor="b"/>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B8A6826D-D9C5-544D-2974-E2AA5F77D657}"/>
              </a:ext>
            </a:extLst>
          </p:cNvPr>
          <p:cNvSpPr>
            <a:spLocks noGrp="1"/>
          </p:cNvSpPr>
          <p:nvPr>
            <p:ph idx="1"/>
          </p:nvPr>
        </p:nvSpPr>
        <p:spPr>
          <a:xfrm>
            <a:off x="5183188" y="1212573"/>
            <a:ext cx="6172200" cy="499778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4A08073-E6EE-1316-59A9-222E942284FB}"/>
              </a:ext>
            </a:extLst>
          </p:cNvPr>
          <p:cNvSpPr>
            <a:spLocks noGrp="1"/>
          </p:cNvSpPr>
          <p:nvPr>
            <p:ph type="body" sz="half" idx="2"/>
          </p:nvPr>
        </p:nvSpPr>
        <p:spPr>
          <a:xfrm>
            <a:off x="836612" y="2777629"/>
            <a:ext cx="3932237" cy="343272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885364B-7D2D-3A57-028A-CD29AC73F0AE}"/>
              </a:ext>
            </a:extLst>
          </p:cNvPr>
          <p:cNvSpPr>
            <a:spLocks noGrp="1"/>
          </p:cNvSpPr>
          <p:nvPr>
            <p:ph type="dt" sz="half" idx="10"/>
          </p:nvPr>
        </p:nvSpPr>
        <p:spPr/>
        <p:txBody>
          <a:bodyPr/>
          <a:lstStyle/>
          <a:p>
            <a:endParaRPr lang="en-US" dirty="0"/>
          </a:p>
        </p:txBody>
      </p:sp>
      <p:sp>
        <p:nvSpPr>
          <p:cNvPr id="6" name="Footer Placeholder 5">
            <a:extLst>
              <a:ext uri="{FF2B5EF4-FFF2-40B4-BE49-F238E27FC236}">
                <a16:creationId xmlns:a16="http://schemas.microsoft.com/office/drawing/2014/main" id="{FDD3EE94-0D64-2253-909D-DDC003D9E57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033485C-581F-545A-741D-8CE5204DF957}"/>
              </a:ext>
            </a:extLst>
          </p:cNvPr>
          <p:cNvSpPr>
            <a:spLocks noGrp="1"/>
          </p:cNvSpPr>
          <p:nvPr>
            <p:ph type="sldNum" sz="quarter" idx="12"/>
          </p:nvPr>
        </p:nvSpPr>
        <p:spPr/>
        <p:txBody>
          <a:bodyPr/>
          <a:lstStyle/>
          <a:p>
            <a:fld id="{6078145F-DD4D-194F-AAD8-F6593843D0CB}" type="slidenum">
              <a:rPr lang="en-US" smtClean="0"/>
              <a:t>‹#›</a:t>
            </a:fld>
            <a:endParaRPr lang="en-US"/>
          </a:p>
        </p:txBody>
      </p:sp>
      <p:pic>
        <p:nvPicPr>
          <p:cNvPr id="10" name="Picture 9">
            <a:extLst>
              <a:ext uri="{FF2B5EF4-FFF2-40B4-BE49-F238E27FC236}">
                <a16:creationId xmlns:a16="http://schemas.microsoft.com/office/drawing/2014/main" id="{8906623B-99B7-47BA-C31D-622D6D4AB2A2}"/>
              </a:ext>
            </a:extLst>
          </p:cNvPr>
          <p:cNvPicPr>
            <a:picLocks noChangeAspect="1"/>
          </p:cNvPicPr>
          <p:nvPr userDrawn="1"/>
        </p:nvPicPr>
        <p:blipFill>
          <a:blip r:embed="rId2"/>
          <a:stretch>
            <a:fillRect/>
          </a:stretch>
        </p:blipFill>
        <p:spPr>
          <a:xfrm>
            <a:off x="-1" y="0"/>
            <a:ext cx="12191999" cy="1073853"/>
          </a:xfrm>
          <a:prstGeom prst="rect">
            <a:avLst/>
          </a:prstGeom>
        </p:spPr>
      </p:pic>
      <p:pic>
        <p:nvPicPr>
          <p:cNvPr id="11" name="Graphic 10">
            <a:hlinkClick r:id="rId3"/>
            <a:extLst>
              <a:ext uri="{FF2B5EF4-FFF2-40B4-BE49-F238E27FC236}">
                <a16:creationId xmlns:a16="http://schemas.microsoft.com/office/drawing/2014/main" id="{E612C1B5-8E8F-3892-06F8-C87FF4C2A3DD}"/>
              </a:ext>
            </a:extLst>
          </p:cNvPr>
          <p:cNvPicPr>
            <a:picLocks noChangeAspect="1"/>
          </p:cNvPicPr>
          <p:nvPr userDrawn="1"/>
        </p:nvPicPr>
        <p:blipFill>
          <a:blip r:embed="rId4">
            <a:extLst>
              <a:ext uri="{96DAC541-7B7A-43D3-8B79-37D633B846F1}">
                <asvg:svgBlip xmlns:asvg="http://schemas.microsoft.com/office/drawing/2016/SVG/main" r:embed="rId5"/>
              </a:ext>
            </a:extLst>
          </a:blip>
          <a:srcRect/>
          <a:stretch/>
        </p:blipFill>
        <p:spPr>
          <a:xfrm>
            <a:off x="423459" y="13460"/>
            <a:ext cx="1524000" cy="914400"/>
          </a:xfrm>
          <a:prstGeom prst="rect">
            <a:avLst/>
          </a:prstGeom>
          <a:effectLst>
            <a:outerShdw blurRad="50800" dist="38100" dir="2700000" algn="tl" rotWithShape="0">
              <a:schemeClr val="accent3">
                <a:alpha val="40000"/>
              </a:schemeClr>
            </a:outerShdw>
          </a:effectLst>
        </p:spPr>
      </p:pic>
    </p:spTree>
    <p:extLst>
      <p:ext uri="{BB962C8B-B14F-4D97-AF65-F5344CB8AC3E}">
        <p14:creationId xmlns:p14="http://schemas.microsoft.com/office/powerpoint/2010/main" val="39050145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59A36CA2-9137-6C8B-EF79-B23E79DEBA38}"/>
              </a:ext>
            </a:extLst>
          </p:cNvPr>
          <p:cNvPicPr>
            <a:picLocks noChangeAspect="1"/>
          </p:cNvPicPr>
          <p:nvPr userDrawn="1"/>
        </p:nvPicPr>
        <p:blipFill>
          <a:blip r:embed="rId2"/>
          <a:stretch>
            <a:fillRect/>
          </a:stretch>
        </p:blipFill>
        <p:spPr>
          <a:xfrm>
            <a:off x="-1" y="0"/>
            <a:ext cx="12191999" cy="1073853"/>
          </a:xfrm>
          <a:prstGeom prst="rect">
            <a:avLst/>
          </a:prstGeom>
        </p:spPr>
      </p:pic>
      <p:sp>
        <p:nvSpPr>
          <p:cNvPr id="2" name="Title 1">
            <a:extLst>
              <a:ext uri="{FF2B5EF4-FFF2-40B4-BE49-F238E27FC236}">
                <a16:creationId xmlns:a16="http://schemas.microsoft.com/office/drawing/2014/main" id="{D87B6CDD-D768-1219-259D-EA9FCAA5D4AA}"/>
              </a:ext>
            </a:extLst>
          </p:cNvPr>
          <p:cNvSpPr>
            <a:spLocks noGrp="1"/>
          </p:cNvSpPr>
          <p:nvPr>
            <p:ph type="title"/>
          </p:nvPr>
        </p:nvSpPr>
        <p:spPr>
          <a:xfrm>
            <a:off x="612818" y="1154747"/>
            <a:ext cx="10972800" cy="914468"/>
          </a:xfrm>
          <a:prstGeom prst="rect">
            <a:avLst/>
          </a:prstGeom>
        </p:spPr>
        <p:txBody>
          <a:bodyPr anchor="t" anchorCtr="0"/>
          <a:lstStyle/>
          <a:p>
            <a:r>
              <a:rPr lang="en-US"/>
              <a:t>Click to edit Master title style</a:t>
            </a:r>
          </a:p>
        </p:txBody>
      </p:sp>
      <p:pic>
        <p:nvPicPr>
          <p:cNvPr id="6" name="Graphic 5">
            <a:hlinkClick r:id="rId3"/>
            <a:extLst>
              <a:ext uri="{FF2B5EF4-FFF2-40B4-BE49-F238E27FC236}">
                <a16:creationId xmlns:a16="http://schemas.microsoft.com/office/drawing/2014/main" id="{626B2301-A7D0-BE80-333D-F6F3D99B204D}"/>
              </a:ext>
            </a:extLst>
          </p:cNvPr>
          <p:cNvPicPr>
            <a:picLocks noChangeAspect="1"/>
          </p:cNvPicPr>
          <p:nvPr userDrawn="1"/>
        </p:nvPicPr>
        <p:blipFill>
          <a:blip r:embed="rId4">
            <a:extLst>
              <a:ext uri="{96DAC541-7B7A-43D3-8B79-37D633B846F1}">
                <asvg:svgBlip xmlns:asvg="http://schemas.microsoft.com/office/drawing/2016/SVG/main" r:embed="rId5"/>
              </a:ext>
            </a:extLst>
          </a:blip>
          <a:srcRect/>
          <a:stretch/>
        </p:blipFill>
        <p:spPr>
          <a:xfrm>
            <a:off x="423459" y="13460"/>
            <a:ext cx="1524000" cy="914400"/>
          </a:xfrm>
          <a:prstGeom prst="rect">
            <a:avLst/>
          </a:prstGeom>
          <a:effectLst>
            <a:outerShdw blurRad="50800" dist="38100" dir="2700000" algn="tl" rotWithShape="0">
              <a:schemeClr val="accent3">
                <a:alpha val="40000"/>
              </a:schemeClr>
            </a:outerShdw>
          </a:effectLst>
        </p:spPr>
      </p:pic>
      <p:sp>
        <p:nvSpPr>
          <p:cNvPr id="4" name="Date Placeholder 3">
            <a:extLst>
              <a:ext uri="{FF2B5EF4-FFF2-40B4-BE49-F238E27FC236}">
                <a16:creationId xmlns:a16="http://schemas.microsoft.com/office/drawing/2014/main" id="{7CE1AD57-CAA2-DF2E-502A-7053350B133C}"/>
              </a:ext>
            </a:extLst>
          </p:cNvPr>
          <p:cNvSpPr>
            <a:spLocks noGrp="1"/>
          </p:cNvSpPr>
          <p:nvPr>
            <p:ph type="dt" sz="half" idx="10"/>
          </p:nvPr>
        </p:nvSpPr>
        <p:spPr/>
        <p:txBody>
          <a:bodyPr/>
          <a:lstStyle/>
          <a:p>
            <a:endParaRPr lang="en-US" dirty="0"/>
          </a:p>
        </p:txBody>
      </p:sp>
      <p:sp>
        <p:nvSpPr>
          <p:cNvPr id="5" name="Footer Placeholder 4">
            <a:extLst>
              <a:ext uri="{FF2B5EF4-FFF2-40B4-BE49-F238E27FC236}">
                <a16:creationId xmlns:a16="http://schemas.microsoft.com/office/drawing/2014/main" id="{794F2064-55E1-5CFA-30F7-0C06377F38C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653F36C-5899-3782-597E-878FFAB787C5}"/>
              </a:ext>
            </a:extLst>
          </p:cNvPr>
          <p:cNvSpPr>
            <a:spLocks noGrp="1"/>
          </p:cNvSpPr>
          <p:nvPr>
            <p:ph type="sldNum" sz="quarter" idx="12"/>
          </p:nvPr>
        </p:nvSpPr>
        <p:spPr/>
        <p:txBody>
          <a:bodyPr/>
          <a:lstStyle/>
          <a:p>
            <a:fld id="{6C4A013E-7DF4-F448-89A0-7823B4BD1481}" type="slidenum">
              <a:rPr lang="en-US" smtClean="0"/>
              <a:t>‹#›</a:t>
            </a:fld>
            <a:endParaRPr lang="en-US"/>
          </a:p>
        </p:txBody>
      </p:sp>
      <p:sp>
        <p:nvSpPr>
          <p:cNvPr id="12" name="Text Placeholder 2">
            <a:extLst>
              <a:ext uri="{FF2B5EF4-FFF2-40B4-BE49-F238E27FC236}">
                <a16:creationId xmlns:a16="http://schemas.microsoft.com/office/drawing/2014/main" id="{07685D76-2D57-72B4-475D-973D7FC05D35}"/>
              </a:ext>
            </a:extLst>
          </p:cNvPr>
          <p:cNvSpPr>
            <a:spLocks noGrp="1"/>
          </p:cNvSpPr>
          <p:nvPr>
            <p:ph type="body" idx="1"/>
          </p:nvPr>
        </p:nvSpPr>
        <p:spPr>
          <a:xfrm>
            <a:off x="838199" y="2112228"/>
            <a:ext cx="4777409" cy="457200"/>
          </a:xfrm>
        </p:spPr>
        <p:txBody>
          <a:bodyPr anchor="b"/>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4" name="Content Placeholder 3">
            <a:extLst>
              <a:ext uri="{FF2B5EF4-FFF2-40B4-BE49-F238E27FC236}">
                <a16:creationId xmlns:a16="http://schemas.microsoft.com/office/drawing/2014/main" id="{B2608C97-2B0C-EFC5-87BF-9A37D0226CF9}"/>
              </a:ext>
            </a:extLst>
          </p:cNvPr>
          <p:cNvSpPr>
            <a:spLocks noGrp="1"/>
          </p:cNvSpPr>
          <p:nvPr>
            <p:ph sz="half" idx="2"/>
          </p:nvPr>
        </p:nvSpPr>
        <p:spPr>
          <a:xfrm>
            <a:off x="838199" y="2798028"/>
            <a:ext cx="4777409" cy="3429000"/>
          </a:xfrm>
        </p:spPr>
        <p:txBody>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Text Placeholder 4">
            <a:extLst>
              <a:ext uri="{FF2B5EF4-FFF2-40B4-BE49-F238E27FC236}">
                <a16:creationId xmlns:a16="http://schemas.microsoft.com/office/drawing/2014/main" id="{2307D3BB-BF96-D592-B96B-9D3155E16F89}"/>
              </a:ext>
            </a:extLst>
          </p:cNvPr>
          <p:cNvSpPr>
            <a:spLocks noGrp="1"/>
          </p:cNvSpPr>
          <p:nvPr>
            <p:ph type="body" sz="quarter" idx="3"/>
          </p:nvPr>
        </p:nvSpPr>
        <p:spPr>
          <a:xfrm>
            <a:off x="6290859" y="2125480"/>
            <a:ext cx="4777409" cy="457200"/>
          </a:xfrm>
        </p:spPr>
        <p:txBody>
          <a:bodyPr anchor="b"/>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6" name="Content Placeholder 5">
            <a:extLst>
              <a:ext uri="{FF2B5EF4-FFF2-40B4-BE49-F238E27FC236}">
                <a16:creationId xmlns:a16="http://schemas.microsoft.com/office/drawing/2014/main" id="{917F131F-CB1C-1ECD-441D-1FA5F22E1FBB}"/>
              </a:ext>
            </a:extLst>
          </p:cNvPr>
          <p:cNvSpPr>
            <a:spLocks noGrp="1"/>
          </p:cNvSpPr>
          <p:nvPr>
            <p:ph sz="quarter" idx="4"/>
          </p:nvPr>
        </p:nvSpPr>
        <p:spPr>
          <a:xfrm>
            <a:off x="6290859" y="2755015"/>
            <a:ext cx="4777408" cy="3429000"/>
          </a:xfrm>
        </p:spPr>
        <p:txBody>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880947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59A36CA2-9137-6C8B-EF79-B23E79DEBA38}"/>
              </a:ext>
            </a:extLst>
          </p:cNvPr>
          <p:cNvPicPr>
            <a:picLocks noChangeAspect="1"/>
          </p:cNvPicPr>
          <p:nvPr userDrawn="1"/>
        </p:nvPicPr>
        <p:blipFill>
          <a:blip r:embed="rId2"/>
          <a:stretch>
            <a:fillRect/>
          </a:stretch>
        </p:blipFill>
        <p:spPr>
          <a:xfrm>
            <a:off x="-1" y="0"/>
            <a:ext cx="12191999" cy="1073853"/>
          </a:xfrm>
          <a:prstGeom prst="rect">
            <a:avLst/>
          </a:prstGeom>
        </p:spPr>
      </p:pic>
      <p:pic>
        <p:nvPicPr>
          <p:cNvPr id="6" name="Graphic 5">
            <a:hlinkClick r:id="rId3"/>
            <a:extLst>
              <a:ext uri="{FF2B5EF4-FFF2-40B4-BE49-F238E27FC236}">
                <a16:creationId xmlns:a16="http://schemas.microsoft.com/office/drawing/2014/main" id="{626B2301-A7D0-BE80-333D-F6F3D99B204D}"/>
              </a:ext>
            </a:extLst>
          </p:cNvPr>
          <p:cNvPicPr>
            <a:picLocks noChangeAspect="1"/>
          </p:cNvPicPr>
          <p:nvPr userDrawn="1"/>
        </p:nvPicPr>
        <p:blipFill>
          <a:blip r:embed="rId4">
            <a:extLst>
              <a:ext uri="{96DAC541-7B7A-43D3-8B79-37D633B846F1}">
                <asvg:svgBlip xmlns:asvg="http://schemas.microsoft.com/office/drawing/2016/SVG/main" r:embed="rId5"/>
              </a:ext>
            </a:extLst>
          </a:blip>
          <a:srcRect/>
          <a:stretch/>
        </p:blipFill>
        <p:spPr>
          <a:xfrm>
            <a:off x="423459" y="13460"/>
            <a:ext cx="1524000" cy="914400"/>
          </a:xfrm>
          <a:prstGeom prst="rect">
            <a:avLst/>
          </a:prstGeom>
          <a:effectLst>
            <a:outerShdw blurRad="50800" dist="38100" dir="2700000" algn="tl" rotWithShape="0">
              <a:schemeClr val="accent3">
                <a:alpha val="40000"/>
              </a:schemeClr>
            </a:outerShdw>
          </a:effectLst>
        </p:spPr>
      </p:pic>
      <p:sp>
        <p:nvSpPr>
          <p:cNvPr id="4" name="Date Placeholder 3">
            <a:extLst>
              <a:ext uri="{FF2B5EF4-FFF2-40B4-BE49-F238E27FC236}">
                <a16:creationId xmlns:a16="http://schemas.microsoft.com/office/drawing/2014/main" id="{7CE1AD57-CAA2-DF2E-502A-7053350B133C}"/>
              </a:ext>
            </a:extLst>
          </p:cNvPr>
          <p:cNvSpPr>
            <a:spLocks noGrp="1"/>
          </p:cNvSpPr>
          <p:nvPr>
            <p:ph type="dt" sz="half" idx="10"/>
          </p:nvPr>
        </p:nvSpPr>
        <p:spPr/>
        <p:txBody>
          <a:bodyPr/>
          <a:lstStyle/>
          <a:p>
            <a:endParaRPr lang="en-US" dirty="0"/>
          </a:p>
        </p:txBody>
      </p:sp>
      <p:sp>
        <p:nvSpPr>
          <p:cNvPr id="5" name="Footer Placeholder 4">
            <a:extLst>
              <a:ext uri="{FF2B5EF4-FFF2-40B4-BE49-F238E27FC236}">
                <a16:creationId xmlns:a16="http://schemas.microsoft.com/office/drawing/2014/main" id="{794F2064-55E1-5CFA-30F7-0C06377F38C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653F36C-5899-3782-597E-878FFAB787C5}"/>
              </a:ext>
            </a:extLst>
          </p:cNvPr>
          <p:cNvSpPr>
            <a:spLocks noGrp="1"/>
          </p:cNvSpPr>
          <p:nvPr>
            <p:ph type="sldNum" sz="quarter" idx="12"/>
          </p:nvPr>
        </p:nvSpPr>
        <p:spPr/>
        <p:txBody>
          <a:bodyPr/>
          <a:lstStyle/>
          <a:p>
            <a:fld id="{6C4A013E-7DF4-F448-89A0-7823B4BD1481}" type="slidenum">
              <a:rPr lang="en-US" smtClean="0"/>
              <a:t>‹#›</a:t>
            </a:fld>
            <a:endParaRPr lang="en-US"/>
          </a:p>
        </p:txBody>
      </p:sp>
      <p:sp>
        <p:nvSpPr>
          <p:cNvPr id="8" name="Title 1">
            <a:extLst>
              <a:ext uri="{FF2B5EF4-FFF2-40B4-BE49-F238E27FC236}">
                <a16:creationId xmlns:a16="http://schemas.microsoft.com/office/drawing/2014/main" id="{2C7020AB-4AFB-0618-8D6D-A7D4E23FBC93}"/>
              </a:ext>
            </a:extLst>
          </p:cNvPr>
          <p:cNvSpPr>
            <a:spLocks noGrp="1"/>
          </p:cNvSpPr>
          <p:nvPr>
            <p:ph type="title"/>
          </p:nvPr>
        </p:nvSpPr>
        <p:spPr>
          <a:xfrm>
            <a:off x="609600" y="4890052"/>
            <a:ext cx="10972800" cy="594360"/>
          </a:xfrm>
        </p:spPr>
        <p:txBody>
          <a:bodyPr anchor="b"/>
          <a:lstStyle>
            <a:lvl1pPr algn="l">
              <a:defRPr sz="2000" b="1"/>
            </a:lvl1pPr>
          </a:lstStyle>
          <a:p>
            <a:r>
              <a:rPr lang="en-US" dirty="0"/>
              <a:t>Click to edit Master title style</a:t>
            </a:r>
          </a:p>
        </p:txBody>
      </p:sp>
      <p:sp>
        <p:nvSpPr>
          <p:cNvPr id="9" name="Picture Placeholder 2">
            <a:extLst>
              <a:ext uri="{FF2B5EF4-FFF2-40B4-BE49-F238E27FC236}">
                <a16:creationId xmlns:a16="http://schemas.microsoft.com/office/drawing/2014/main" id="{622147FE-8CCA-6158-D8C2-C338BBC814E2}"/>
              </a:ext>
            </a:extLst>
          </p:cNvPr>
          <p:cNvSpPr>
            <a:spLocks noGrp="1"/>
          </p:cNvSpPr>
          <p:nvPr>
            <p:ph type="pic" idx="1"/>
          </p:nvPr>
        </p:nvSpPr>
        <p:spPr>
          <a:xfrm>
            <a:off x="609600" y="1162243"/>
            <a:ext cx="10972800" cy="36576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10" name="Text Placeholder 3">
            <a:extLst>
              <a:ext uri="{FF2B5EF4-FFF2-40B4-BE49-F238E27FC236}">
                <a16:creationId xmlns:a16="http://schemas.microsoft.com/office/drawing/2014/main" id="{09B30004-EF40-8E66-2E0D-68D46B7E1751}"/>
              </a:ext>
            </a:extLst>
          </p:cNvPr>
          <p:cNvSpPr>
            <a:spLocks noGrp="1"/>
          </p:cNvSpPr>
          <p:nvPr>
            <p:ph type="body" sz="half" idx="2"/>
          </p:nvPr>
        </p:nvSpPr>
        <p:spPr>
          <a:xfrm>
            <a:off x="609600" y="5530132"/>
            <a:ext cx="10972800" cy="6858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Tree>
    <p:extLst>
      <p:ext uri="{BB962C8B-B14F-4D97-AF65-F5344CB8AC3E}">
        <p14:creationId xmlns:p14="http://schemas.microsoft.com/office/powerpoint/2010/main" val="36684785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sv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F2195E9-DFFF-6BDE-1884-64B56C1867BB}"/>
              </a:ext>
            </a:extLst>
          </p:cNvPr>
          <p:cNvSpPr>
            <a:spLocks noGrp="1"/>
          </p:cNvSpPr>
          <p:nvPr>
            <p:ph type="title"/>
          </p:nvPr>
        </p:nvSpPr>
        <p:spPr>
          <a:xfrm>
            <a:off x="612818" y="1154747"/>
            <a:ext cx="10972800" cy="914468"/>
          </a:xfrm>
          <a:prstGeom prst="rect">
            <a:avLst/>
          </a:prstGeom>
        </p:spPr>
        <p:txBody>
          <a:bodyPr vert="horz" lIns="0" tIns="45720" rIns="0" bIns="45720" rtlCol="0" anchor="t" anchorCtr="0">
            <a:noAutofit/>
          </a:bodyPr>
          <a:lstStyle/>
          <a:p>
            <a:r>
              <a:rPr lang="en-US" dirty="0"/>
              <a:t>Click to edit Master title style</a:t>
            </a:r>
          </a:p>
        </p:txBody>
      </p:sp>
      <p:sp>
        <p:nvSpPr>
          <p:cNvPr id="3" name="Text Placeholder 2">
            <a:extLst>
              <a:ext uri="{FF2B5EF4-FFF2-40B4-BE49-F238E27FC236}">
                <a16:creationId xmlns:a16="http://schemas.microsoft.com/office/drawing/2014/main" id="{CE8301CE-3CBB-4150-E1B9-0379929C18FB}"/>
              </a:ext>
            </a:extLst>
          </p:cNvPr>
          <p:cNvSpPr>
            <a:spLocks noGrp="1"/>
          </p:cNvSpPr>
          <p:nvPr>
            <p:ph type="body" idx="1"/>
          </p:nvPr>
        </p:nvSpPr>
        <p:spPr>
          <a:xfrm>
            <a:off x="612818" y="2149339"/>
            <a:ext cx="10972800" cy="4027624"/>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21" name="Picture 20">
            <a:extLst>
              <a:ext uri="{FF2B5EF4-FFF2-40B4-BE49-F238E27FC236}">
                <a16:creationId xmlns:a16="http://schemas.microsoft.com/office/drawing/2014/main" id="{E09E1A7B-B59A-440C-5D84-7112FBCB16D7}"/>
              </a:ext>
            </a:extLst>
          </p:cNvPr>
          <p:cNvPicPr>
            <a:picLocks noChangeAspect="1"/>
          </p:cNvPicPr>
          <p:nvPr userDrawn="1"/>
        </p:nvPicPr>
        <p:blipFill rotWithShape="1">
          <a:blip r:embed="rId12">
            <a:extLst>
              <a:ext uri="{28A0092B-C50C-407E-A947-70E740481C1C}">
                <a14:useLocalDpi xmlns:a14="http://schemas.microsoft.com/office/drawing/2010/main"/>
              </a:ext>
              <a:ext uri="{96DAC541-7B7A-43D3-8B79-37D633B846F1}">
                <asvg:svgBlip xmlns:asvg="http://schemas.microsoft.com/office/drawing/2016/SVG/main" r:embed="rId13"/>
              </a:ext>
            </a:extLst>
          </a:blip>
          <a:srcRect t="22883" b="28734"/>
          <a:stretch/>
        </p:blipFill>
        <p:spPr>
          <a:xfrm>
            <a:off x="10316609" y="6257857"/>
            <a:ext cx="1371600" cy="512802"/>
          </a:xfrm>
          <a:prstGeom prst="rect">
            <a:avLst/>
          </a:prstGeom>
        </p:spPr>
      </p:pic>
      <p:sp>
        <p:nvSpPr>
          <p:cNvPr id="4" name="Date Placeholder 3">
            <a:extLst>
              <a:ext uri="{FF2B5EF4-FFF2-40B4-BE49-F238E27FC236}">
                <a16:creationId xmlns:a16="http://schemas.microsoft.com/office/drawing/2014/main" id="{9F934464-6CC5-67A7-2407-16966124A6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dirty="0"/>
          </a:p>
        </p:txBody>
      </p:sp>
      <p:sp>
        <p:nvSpPr>
          <p:cNvPr id="5" name="Footer Placeholder 4">
            <a:extLst>
              <a:ext uri="{FF2B5EF4-FFF2-40B4-BE49-F238E27FC236}">
                <a16:creationId xmlns:a16="http://schemas.microsoft.com/office/drawing/2014/main" id="{67FFC0B1-FC8A-9A38-3E20-73C28383DFC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EC38C54-8E6C-8429-8089-ABAC97BFE470}"/>
              </a:ext>
            </a:extLst>
          </p:cNvPr>
          <p:cNvSpPr>
            <a:spLocks noGrp="1"/>
          </p:cNvSpPr>
          <p:nvPr>
            <p:ph type="sldNum" sz="quarter" idx="4"/>
          </p:nvPr>
        </p:nvSpPr>
        <p:spPr>
          <a:xfrm>
            <a:off x="9263743" y="6405534"/>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C4A013E-7DF4-F448-89A0-7823B4BD1481}" type="slidenum">
              <a:rPr lang="en-US" smtClean="0"/>
              <a:t>‹#›</a:t>
            </a:fld>
            <a:endParaRPr lang="en-US"/>
          </a:p>
        </p:txBody>
      </p:sp>
    </p:spTree>
    <p:extLst>
      <p:ext uri="{BB962C8B-B14F-4D97-AF65-F5344CB8AC3E}">
        <p14:creationId xmlns:p14="http://schemas.microsoft.com/office/powerpoint/2010/main" val="2635029331"/>
      </p:ext>
    </p:extLst>
  </p:cSld>
  <p:clrMap bg1="lt1" tx1="dk1" bg2="lt2" tx2="dk2" accent1="accent1" accent2="accent2" accent3="accent3" accent4="accent4" accent5="accent5" accent6="accent6" hlink="hlink" folHlink="folHlink"/>
  <p:sldLayoutIdLst>
    <p:sldLayoutId id="2147483649" r:id="rId1"/>
    <p:sldLayoutId id="2147483698" r:id="rId2"/>
    <p:sldLayoutId id="2147483676" r:id="rId3"/>
    <p:sldLayoutId id="2147483701" r:id="rId4"/>
    <p:sldLayoutId id="2147483702" r:id="rId5"/>
    <p:sldLayoutId id="2147483692" r:id="rId6"/>
    <p:sldLayoutId id="2147483696" r:id="rId7"/>
    <p:sldLayoutId id="2147483703" r:id="rId8"/>
    <p:sldLayoutId id="2147483700" r:id="rId9"/>
    <p:sldLayoutId id="2147483704" r:id="rId10"/>
  </p:sldLayoutIdLst>
  <p:hf hdr="0" ftr="0" dt="0"/>
  <p:txStyles>
    <p:titleStyle>
      <a:lvl1pPr algn="l" defTabSz="914400" rtl="0" eaLnBrk="1" latinLnBrk="0" hangingPunct="1">
        <a:lnSpc>
          <a:spcPct val="90000"/>
        </a:lnSpc>
        <a:spcBef>
          <a:spcPct val="0"/>
        </a:spcBef>
        <a:buNone/>
        <a:defRPr sz="3400" kern="1200">
          <a:solidFill>
            <a:schemeClr val="tx1">
              <a:lumMod val="85000"/>
              <a:lumOff val="15000"/>
            </a:schemeClr>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lumMod val="85000"/>
              <a:lumOff val="1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85000"/>
              <a:lumOff val="1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85000"/>
              <a:lumOff val="1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85000"/>
              <a:lumOff val="1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744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32.png"/></Relationships>
</file>

<file path=ppt/slides/_rels/slide1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35.png"/></Relationships>
</file>

<file path=ppt/slides/_rels/slide1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39.gif"/><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40.gif"/></Relationships>
</file>

<file path=ppt/slides/_rels/slide1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6.xml"/><Relationship Id="rId1" Type="http://schemas.openxmlformats.org/officeDocument/2006/relationships/slideLayout" Target="../slideLayouts/slideLayout6.xml"/><Relationship Id="rId4" Type="http://schemas.openxmlformats.org/officeDocument/2006/relationships/image" Target="../media/image42.png"/></Relationships>
</file>

<file path=ppt/slides/_rels/slide1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7.xml"/><Relationship Id="rId1" Type="http://schemas.openxmlformats.org/officeDocument/2006/relationships/slideLayout" Target="../slideLayouts/slideLayout6.xml"/><Relationship Id="rId4" Type="http://schemas.openxmlformats.org/officeDocument/2006/relationships/image" Target="../media/image44.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45.png"/></Relationships>
</file>

<file path=ppt/slides/_rels/slide2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8" Type="http://schemas.openxmlformats.org/officeDocument/2006/relationships/image" Target="../media/image390.png"/><Relationship Id="rId3" Type="http://schemas.openxmlformats.org/officeDocument/2006/relationships/image" Target="../media/image340.png"/><Relationship Id="rId7" Type="http://schemas.openxmlformats.org/officeDocument/2006/relationships/image" Target="../media/image380.png"/><Relationship Id="rId2" Type="http://schemas.openxmlformats.org/officeDocument/2006/relationships/notesSlide" Target="../notesSlides/notesSlide20.xml"/><Relationship Id="rId1" Type="http://schemas.openxmlformats.org/officeDocument/2006/relationships/slideLayout" Target="../slideLayouts/slideLayout6.xml"/><Relationship Id="rId6" Type="http://schemas.openxmlformats.org/officeDocument/2006/relationships/image" Target="../media/image370.png"/><Relationship Id="rId5" Type="http://schemas.openxmlformats.org/officeDocument/2006/relationships/image" Target="../media/image360.png"/><Relationship Id="rId4" Type="http://schemas.openxmlformats.org/officeDocument/2006/relationships/image" Target="../media/image350.png"/></Relationships>
</file>

<file path=ppt/slides/_rels/slide2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2.xml"/><Relationship Id="rId1" Type="http://schemas.openxmlformats.org/officeDocument/2006/relationships/slideLayout" Target="../slideLayouts/slideLayout6.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2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3.xml"/><Relationship Id="rId1" Type="http://schemas.openxmlformats.org/officeDocument/2006/relationships/slideLayout" Target="../slideLayouts/slideLayout6.xml"/><Relationship Id="rId4" Type="http://schemas.openxmlformats.org/officeDocument/2006/relationships/image" Target="../media/image53.png"/></Relationships>
</file>

<file path=ppt/slides/_rels/slide2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4.xml"/><Relationship Id="rId1" Type="http://schemas.openxmlformats.org/officeDocument/2006/relationships/slideLayout" Target="../slideLayouts/slideLayout6.xml"/><Relationship Id="rId4" Type="http://schemas.openxmlformats.org/officeDocument/2006/relationships/image" Target="../media/image55.png"/></Relationships>
</file>

<file path=ppt/slides/_rels/slide2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30.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notesSlide" Target="../notesSlides/notesSlide28.xml"/><Relationship Id="rId1" Type="http://schemas.openxmlformats.org/officeDocument/2006/relationships/slideLayout" Target="../slideLayouts/slideLayout6.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3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9.xml"/><Relationship Id="rId1" Type="http://schemas.openxmlformats.org/officeDocument/2006/relationships/slideLayout" Target="../slideLayouts/slideLayout6.xml"/><Relationship Id="rId4" Type="http://schemas.openxmlformats.org/officeDocument/2006/relationships/image" Target="../media/image66.png"/></Relationships>
</file>

<file path=ppt/slides/_rels/slide3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68.gif"/><Relationship Id="rId2" Type="http://schemas.openxmlformats.org/officeDocument/2006/relationships/notesSlide" Target="../notesSlides/notesSlide31.xml"/><Relationship Id="rId1" Type="http://schemas.openxmlformats.org/officeDocument/2006/relationships/slideLayout" Target="../slideLayouts/slideLayout6.xml"/><Relationship Id="rId4" Type="http://schemas.openxmlformats.org/officeDocument/2006/relationships/image" Target="../media/image66.png"/></Relationships>
</file>

<file path=ppt/slides/_rels/slide34.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image" Target="../media/image69.png"/><Relationship Id="rId7" Type="http://schemas.openxmlformats.org/officeDocument/2006/relationships/image" Target="../media/image73.png"/><Relationship Id="rId2" Type="http://schemas.openxmlformats.org/officeDocument/2006/relationships/notesSlide" Target="../notesSlides/notesSlide32.xml"/><Relationship Id="rId1" Type="http://schemas.openxmlformats.org/officeDocument/2006/relationships/slideLayout" Target="../slideLayouts/slideLayout6.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730.png"/><Relationship Id="rId2" Type="http://schemas.openxmlformats.org/officeDocument/2006/relationships/notesSlide" Target="../notesSlides/notesSlide35.xml"/><Relationship Id="rId1" Type="http://schemas.openxmlformats.org/officeDocument/2006/relationships/slideLayout" Target="../slideLayouts/slideLayout6.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0.png"/></Relationships>
</file>

<file path=ppt/slides/_rels/slide3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6.xml"/><Relationship Id="rId1" Type="http://schemas.openxmlformats.org/officeDocument/2006/relationships/slideLayout" Target="../slideLayouts/slideLayout6.xml"/><Relationship Id="rId4" Type="http://schemas.openxmlformats.org/officeDocument/2006/relationships/image" Target="../media/image78.png"/></Relationships>
</file>

<file path=ppt/slides/_rels/slide39.xml.rels><?xml version="1.0" encoding="UTF-8" standalone="yes"?>
<Relationships xmlns="http://schemas.openxmlformats.org/package/2006/relationships"><Relationship Id="rId8" Type="http://schemas.openxmlformats.org/officeDocument/2006/relationships/image" Target="../media/image300.png"/><Relationship Id="rId3" Type="http://schemas.openxmlformats.org/officeDocument/2006/relationships/image" Target="../media/image79.png"/><Relationship Id="rId7" Type="http://schemas.openxmlformats.org/officeDocument/2006/relationships/image" Target="../media/image311.png"/><Relationship Id="rId2" Type="http://schemas.openxmlformats.org/officeDocument/2006/relationships/notesSlide" Target="../notesSlides/notesSlide37.xml"/><Relationship Id="rId1" Type="http://schemas.openxmlformats.org/officeDocument/2006/relationships/slideLayout" Target="../slideLayouts/slideLayout6.xml"/><Relationship Id="rId6" Type="http://schemas.openxmlformats.org/officeDocument/2006/relationships/image" Target="../media/image270.png"/><Relationship Id="rId5" Type="http://schemas.openxmlformats.org/officeDocument/2006/relationships/image" Target="../media/image301.png"/><Relationship Id="rId4" Type="http://schemas.openxmlformats.org/officeDocument/2006/relationships/image" Target="../media/image250.png"/><Relationship Id="rId9" Type="http://schemas.openxmlformats.org/officeDocument/2006/relationships/image" Target="../media/image320.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39.xml"/><Relationship Id="rId1" Type="http://schemas.openxmlformats.org/officeDocument/2006/relationships/slideLayout" Target="../slideLayouts/slideLayout6.xml"/><Relationship Id="rId4" Type="http://schemas.openxmlformats.org/officeDocument/2006/relationships/image" Target="../media/image81.png"/></Relationships>
</file>

<file path=ppt/slides/_rels/slide42.xml.rels><?xml version="1.0" encoding="UTF-8" standalone="yes"?>
<Relationships xmlns="http://schemas.openxmlformats.org/package/2006/relationships"><Relationship Id="rId8" Type="http://schemas.openxmlformats.org/officeDocument/2006/relationships/image" Target="../media/image610.png"/><Relationship Id="rId3" Type="http://schemas.openxmlformats.org/officeDocument/2006/relationships/image" Target="../media/image560.png"/><Relationship Id="rId7" Type="http://schemas.openxmlformats.org/officeDocument/2006/relationships/image" Target="../media/image600.png"/><Relationship Id="rId2" Type="http://schemas.openxmlformats.org/officeDocument/2006/relationships/notesSlide" Target="../notesSlides/notesSlide40.xml"/><Relationship Id="rId1" Type="http://schemas.openxmlformats.org/officeDocument/2006/relationships/slideLayout" Target="../slideLayouts/slideLayout6.xml"/><Relationship Id="rId6" Type="http://schemas.openxmlformats.org/officeDocument/2006/relationships/image" Target="../media/image590.png"/><Relationship Id="rId5" Type="http://schemas.openxmlformats.org/officeDocument/2006/relationships/image" Target="../media/image580.png"/><Relationship Id="rId10" Type="http://schemas.openxmlformats.org/officeDocument/2006/relationships/image" Target="../media/image82.png"/><Relationship Id="rId4" Type="http://schemas.openxmlformats.org/officeDocument/2006/relationships/image" Target="../media/image570.png"/><Relationship Id="rId9" Type="http://schemas.openxmlformats.org/officeDocument/2006/relationships/image" Target="../media/image620.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image" Target="../media/image24.png"/><Relationship Id="rId4" Type="http://schemas.openxmlformats.org/officeDocument/2006/relationships/image" Target="../media/image23.png"/></Relationships>
</file>

<file path=ppt/slides/_rels/slide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8.xml.rels><?xml version="1.0" encoding="UTF-8" standalone="yes"?>
<Relationships xmlns="http://schemas.openxmlformats.org/package/2006/relationships"><Relationship Id="rId8" Type="http://schemas.openxmlformats.org/officeDocument/2006/relationships/image" Target="../media/image300.png"/><Relationship Id="rId3" Type="http://schemas.openxmlformats.org/officeDocument/2006/relationships/image" Target="../media/image250.png"/><Relationship Id="rId7" Type="http://schemas.openxmlformats.org/officeDocument/2006/relationships/image" Target="../media/image29.pn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280.png"/><Relationship Id="rId5" Type="http://schemas.openxmlformats.org/officeDocument/2006/relationships/image" Target="../media/image270.png"/><Relationship Id="rId4" Type="http://schemas.openxmlformats.org/officeDocument/2006/relationships/image" Target="../media/image260.png"/><Relationship Id="rId9" Type="http://schemas.openxmlformats.org/officeDocument/2006/relationships/image" Target="../media/image310.png"/></Relationships>
</file>

<file path=ppt/slides/_rels/slide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9BCDF7-E365-8EBD-B43F-4A2D6391AEF1}"/>
              </a:ext>
            </a:extLst>
          </p:cNvPr>
          <p:cNvSpPr>
            <a:spLocks noGrp="1"/>
          </p:cNvSpPr>
          <p:nvPr>
            <p:ph type="ctrTitle"/>
          </p:nvPr>
        </p:nvSpPr>
        <p:spPr>
          <a:xfrm>
            <a:off x="415829" y="387166"/>
            <a:ext cx="5814349" cy="1828193"/>
          </a:xfrm>
        </p:spPr>
        <p:txBody>
          <a:bodyPr/>
          <a:lstStyle/>
          <a:p>
            <a:r>
              <a:rPr lang="en-US" sz="3300" b="1" dirty="0"/>
              <a:t>Reduced-Dimensional Neural Network Surrogate Construction and Calibration of the E3SM Land Model</a:t>
            </a:r>
          </a:p>
        </p:txBody>
      </p:sp>
      <p:sp>
        <p:nvSpPr>
          <p:cNvPr id="7" name="Title 1">
            <a:extLst>
              <a:ext uri="{FF2B5EF4-FFF2-40B4-BE49-F238E27FC236}">
                <a16:creationId xmlns:a16="http://schemas.microsoft.com/office/drawing/2014/main" id="{29866E64-C584-F35C-635C-57EF37ACEFA6}"/>
              </a:ext>
            </a:extLst>
          </p:cNvPr>
          <p:cNvSpPr txBox="1">
            <a:spLocks/>
          </p:cNvSpPr>
          <p:nvPr/>
        </p:nvSpPr>
        <p:spPr>
          <a:xfrm>
            <a:off x="415829" y="2864932"/>
            <a:ext cx="6385021" cy="304699"/>
          </a:xfrm>
          <a:prstGeom prst="rect">
            <a:avLst/>
          </a:prstGeom>
        </p:spPr>
        <p:txBody>
          <a:bodyPr vert="horz" wrap="square" lIns="0" tIns="0" rIns="0" bIns="0" rtlCol="0" anchor="b" anchorCtr="0">
            <a:spAutoFit/>
          </a:bodyPr>
          <a:lstStyle>
            <a:lvl1pPr algn="l" defTabSz="914400" rtl="0" eaLnBrk="1" latinLnBrk="0" hangingPunct="1">
              <a:lnSpc>
                <a:spcPct val="90000"/>
              </a:lnSpc>
              <a:spcBef>
                <a:spcPct val="0"/>
              </a:spcBef>
              <a:buNone/>
              <a:defRPr sz="4800" kern="1200">
                <a:solidFill>
                  <a:schemeClr val="bg1"/>
                </a:solidFill>
                <a:latin typeface="+mj-lt"/>
                <a:ea typeface="+mj-ea"/>
                <a:cs typeface="+mj-cs"/>
              </a:defRPr>
            </a:lvl1pPr>
          </a:lstStyle>
          <a:p>
            <a:r>
              <a:rPr lang="en-US" sz="2200" dirty="0" err="1"/>
              <a:t>Khachik</a:t>
            </a:r>
            <a:r>
              <a:rPr lang="en-US" sz="2200" dirty="0"/>
              <a:t> Sargsyan (SNL), Daniel </a:t>
            </a:r>
            <a:r>
              <a:rPr lang="en-US" sz="2200" dirty="0" err="1"/>
              <a:t>Ricciuto</a:t>
            </a:r>
            <a:r>
              <a:rPr lang="en-US" sz="2200" dirty="0"/>
              <a:t> (ORNL)</a:t>
            </a:r>
          </a:p>
        </p:txBody>
      </p:sp>
      <p:pic>
        <p:nvPicPr>
          <p:cNvPr id="15" name="Picture 14" descr="A blue text on a black background&#10;&#10;Description automatically generated">
            <a:extLst>
              <a:ext uri="{FF2B5EF4-FFF2-40B4-BE49-F238E27FC236}">
                <a16:creationId xmlns:a16="http://schemas.microsoft.com/office/drawing/2014/main" id="{F47FE890-09E6-A2D5-6F7D-E79766FFCEED}"/>
              </a:ext>
            </a:extLst>
          </p:cNvPr>
          <p:cNvPicPr>
            <a:picLocks noChangeAspect="1"/>
          </p:cNvPicPr>
          <p:nvPr/>
        </p:nvPicPr>
        <p:blipFill>
          <a:blip r:embed="rId2"/>
          <a:stretch>
            <a:fillRect/>
          </a:stretch>
        </p:blipFill>
        <p:spPr>
          <a:xfrm>
            <a:off x="415829" y="4397037"/>
            <a:ext cx="1854200" cy="766277"/>
          </a:xfrm>
          <a:prstGeom prst="rect">
            <a:avLst/>
          </a:prstGeom>
        </p:spPr>
      </p:pic>
      <p:pic>
        <p:nvPicPr>
          <p:cNvPr id="17" name="Picture 16" descr="A green text on a black background&#10;&#10;Description automatically generated">
            <a:extLst>
              <a:ext uri="{FF2B5EF4-FFF2-40B4-BE49-F238E27FC236}">
                <a16:creationId xmlns:a16="http://schemas.microsoft.com/office/drawing/2014/main" id="{35854A00-165C-1B48-87A4-4C4CCE3E1689}"/>
              </a:ext>
            </a:extLst>
          </p:cNvPr>
          <p:cNvPicPr>
            <a:picLocks noChangeAspect="1"/>
          </p:cNvPicPr>
          <p:nvPr/>
        </p:nvPicPr>
        <p:blipFill>
          <a:blip r:embed="rId3"/>
          <a:stretch>
            <a:fillRect/>
          </a:stretch>
        </p:blipFill>
        <p:spPr>
          <a:xfrm>
            <a:off x="444308" y="5351309"/>
            <a:ext cx="1954906" cy="471062"/>
          </a:xfrm>
          <a:prstGeom prst="rect">
            <a:avLst/>
          </a:prstGeom>
        </p:spPr>
      </p:pic>
      <p:sp>
        <p:nvSpPr>
          <p:cNvPr id="18" name="Title 1">
            <a:extLst>
              <a:ext uri="{FF2B5EF4-FFF2-40B4-BE49-F238E27FC236}">
                <a16:creationId xmlns:a16="http://schemas.microsoft.com/office/drawing/2014/main" id="{1EC4B9F7-2913-A9E0-03BE-6475EA3A601A}"/>
              </a:ext>
            </a:extLst>
          </p:cNvPr>
          <p:cNvSpPr txBox="1">
            <a:spLocks/>
          </p:cNvSpPr>
          <p:nvPr/>
        </p:nvSpPr>
        <p:spPr>
          <a:xfrm>
            <a:off x="4843679" y="6127069"/>
            <a:ext cx="2772997" cy="609398"/>
          </a:xfrm>
          <a:prstGeom prst="rect">
            <a:avLst/>
          </a:prstGeom>
        </p:spPr>
        <p:txBody>
          <a:bodyPr vert="horz" wrap="square" lIns="0" tIns="0" rIns="0" bIns="0" rtlCol="0" anchor="b" anchorCtr="0">
            <a:spAutoFit/>
          </a:bodyPr>
          <a:lstStyle>
            <a:lvl1pPr algn="l" defTabSz="914400" rtl="0" eaLnBrk="1" latinLnBrk="0" hangingPunct="1">
              <a:lnSpc>
                <a:spcPct val="90000"/>
              </a:lnSpc>
              <a:spcBef>
                <a:spcPct val="0"/>
              </a:spcBef>
              <a:buNone/>
              <a:defRPr sz="4800" kern="1200">
                <a:solidFill>
                  <a:schemeClr val="bg1"/>
                </a:solidFill>
                <a:latin typeface="+mj-lt"/>
                <a:ea typeface="+mj-ea"/>
                <a:cs typeface="+mj-cs"/>
              </a:defRPr>
            </a:lvl1pPr>
          </a:lstStyle>
          <a:p>
            <a:pPr algn="ctr"/>
            <a:r>
              <a:rPr lang="en-US" sz="2200" dirty="0">
                <a:solidFill>
                  <a:schemeClr val="tx1"/>
                </a:solidFill>
              </a:rPr>
              <a:t>CLM/PPE Webinar</a:t>
            </a:r>
          </a:p>
          <a:p>
            <a:pPr algn="ctr"/>
            <a:r>
              <a:rPr lang="en-US" sz="2200" dirty="0">
                <a:solidFill>
                  <a:schemeClr val="tx1"/>
                </a:solidFill>
              </a:rPr>
              <a:t>Feb 15, 2024</a:t>
            </a:r>
          </a:p>
        </p:txBody>
      </p:sp>
    </p:spTree>
    <p:extLst>
      <p:ext uri="{BB962C8B-B14F-4D97-AF65-F5344CB8AC3E}">
        <p14:creationId xmlns:p14="http://schemas.microsoft.com/office/powerpoint/2010/main" val="18677316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A214C6-E74B-C73B-1EB5-DCDAECD33CF3}"/>
            </a:ext>
          </a:extLst>
        </p:cNvPr>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4673167D-908B-061A-15BD-2330CFBCE67F}"/>
              </a:ext>
            </a:extLst>
          </p:cNvPr>
          <p:cNvSpPr>
            <a:spLocks noGrp="1"/>
          </p:cNvSpPr>
          <p:nvPr>
            <p:ph type="sldNum" sz="quarter" idx="12"/>
          </p:nvPr>
        </p:nvSpPr>
        <p:spPr/>
        <p:txBody>
          <a:bodyPr/>
          <a:lstStyle/>
          <a:p>
            <a:fld id="{6078145F-DD4D-194F-AAD8-F6593843D0CB}" type="slidenum">
              <a:rPr lang="en-US" smtClean="0"/>
              <a:t>10</a:t>
            </a:fld>
            <a:endParaRPr lang="en-US"/>
          </a:p>
        </p:txBody>
      </p:sp>
      <p:pic>
        <p:nvPicPr>
          <p:cNvPr id="3" name="Picture 2" descr="A graph with blue bars&#10;&#10;Description automatically generated">
            <a:extLst>
              <a:ext uri="{FF2B5EF4-FFF2-40B4-BE49-F238E27FC236}">
                <a16:creationId xmlns:a16="http://schemas.microsoft.com/office/drawing/2014/main" id="{3D4279A2-2DFF-128C-94EA-71CE104DFE1A}"/>
              </a:ext>
            </a:extLst>
          </p:cNvPr>
          <p:cNvPicPr>
            <a:picLocks noChangeAspect="1"/>
          </p:cNvPicPr>
          <p:nvPr/>
        </p:nvPicPr>
        <p:blipFill>
          <a:blip r:embed="rId3"/>
          <a:stretch>
            <a:fillRect/>
          </a:stretch>
        </p:blipFill>
        <p:spPr>
          <a:xfrm>
            <a:off x="7432986" y="3461771"/>
            <a:ext cx="2647111" cy="3308888"/>
          </a:xfrm>
          <a:prstGeom prst="rect">
            <a:avLst/>
          </a:prstGeom>
        </p:spPr>
      </p:pic>
      <p:pic>
        <p:nvPicPr>
          <p:cNvPr id="4" name="Picture 3">
            <a:extLst>
              <a:ext uri="{FF2B5EF4-FFF2-40B4-BE49-F238E27FC236}">
                <a16:creationId xmlns:a16="http://schemas.microsoft.com/office/drawing/2014/main" id="{F0494FFD-623D-763D-36B7-6DD665C43D72}"/>
              </a:ext>
            </a:extLst>
          </p:cNvPr>
          <p:cNvPicPr>
            <a:picLocks noChangeAspect="1"/>
          </p:cNvPicPr>
          <p:nvPr/>
        </p:nvPicPr>
        <p:blipFill>
          <a:blip r:embed="rId4"/>
          <a:stretch>
            <a:fillRect/>
          </a:stretch>
        </p:blipFill>
        <p:spPr>
          <a:xfrm>
            <a:off x="7201545" y="1187449"/>
            <a:ext cx="4990455" cy="2497469"/>
          </a:xfrm>
          <a:prstGeom prst="rect">
            <a:avLst/>
          </a:prstGeom>
        </p:spPr>
      </p:pic>
      <p:graphicFrame>
        <p:nvGraphicFramePr>
          <p:cNvPr id="7" name="Table 6">
            <a:extLst>
              <a:ext uri="{FF2B5EF4-FFF2-40B4-BE49-F238E27FC236}">
                <a16:creationId xmlns:a16="http://schemas.microsoft.com/office/drawing/2014/main" id="{CF4F016C-E598-6427-FEB6-F5FCA9635A3F}"/>
              </a:ext>
            </a:extLst>
          </p:cNvPr>
          <p:cNvGraphicFramePr>
            <a:graphicFrameLocks noGrp="1"/>
          </p:cNvGraphicFramePr>
          <p:nvPr>
            <p:extLst>
              <p:ext uri="{D42A27DB-BD31-4B8C-83A1-F6EECF244321}">
                <p14:modId xmlns:p14="http://schemas.microsoft.com/office/powerpoint/2010/main" val="3132404231"/>
              </p:ext>
            </p:extLst>
          </p:nvPr>
        </p:nvGraphicFramePr>
        <p:xfrm>
          <a:off x="244529" y="1223616"/>
          <a:ext cx="6957016" cy="5364480"/>
        </p:xfrm>
        <a:graphic>
          <a:graphicData uri="http://schemas.openxmlformats.org/drawingml/2006/table">
            <a:tbl>
              <a:tblPr firstRow="1" bandRow="1">
                <a:tableStyleId>{5C22544A-7EE6-4342-B048-85BDC9FD1C3A}</a:tableStyleId>
              </a:tblPr>
              <a:tblGrid>
                <a:gridCol w="494223">
                  <a:extLst>
                    <a:ext uri="{9D8B030D-6E8A-4147-A177-3AD203B41FA5}">
                      <a16:colId xmlns:a16="http://schemas.microsoft.com/office/drawing/2014/main" val="198937656"/>
                    </a:ext>
                  </a:extLst>
                </a:gridCol>
                <a:gridCol w="5594888">
                  <a:extLst>
                    <a:ext uri="{9D8B030D-6E8A-4147-A177-3AD203B41FA5}">
                      <a16:colId xmlns:a16="http://schemas.microsoft.com/office/drawing/2014/main" val="3119516017"/>
                    </a:ext>
                  </a:extLst>
                </a:gridCol>
                <a:gridCol w="867905">
                  <a:extLst>
                    <a:ext uri="{9D8B030D-6E8A-4147-A177-3AD203B41FA5}">
                      <a16:colId xmlns:a16="http://schemas.microsoft.com/office/drawing/2014/main" val="175118142"/>
                    </a:ext>
                  </a:extLst>
                </a:gridCol>
              </a:tblGrid>
              <a:tr h="284084">
                <a:tc>
                  <a:txBody>
                    <a:bodyPr/>
                    <a:lstStyle/>
                    <a:p>
                      <a:r>
                        <a:rPr lang="en-US" sz="1600" dirty="0"/>
                        <a:t>ID</a:t>
                      </a:r>
                    </a:p>
                  </a:txBody>
                  <a:tcPr/>
                </a:tc>
                <a:tc>
                  <a:txBody>
                    <a:bodyPr/>
                    <a:lstStyle/>
                    <a:p>
                      <a:r>
                        <a:rPr lang="en-US" sz="1600" dirty="0"/>
                        <a:t>PFT Name</a:t>
                      </a:r>
                    </a:p>
                  </a:txBody>
                  <a:tcPr/>
                </a:tc>
                <a:tc>
                  <a:txBody>
                    <a:bodyPr/>
                    <a:lstStyle/>
                    <a:p>
                      <a:pPr algn="ctr"/>
                      <a:r>
                        <a:rPr lang="en-US" sz="1600" dirty="0"/>
                        <a:t>Count</a:t>
                      </a:r>
                    </a:p>
                  </a:txBody>
                  <a:tcPr/>
                </a:tc>
                <a:extLst>
                  <a:ext uri="{0D108BD9-81ED-4DB2-BD59-A6C34878D82A}">
                    <a16:rowId xmlns:a16="http://schemas.microsoft.com/office/drawing/2014/main" val="728773832"/>
                  </a:ext>
                </a:extLst>
              </a:tr>
              <a:tr h="284084">
                <a:tc>
                  <a:txBody>
                    <a:bodyPr/>
                    <a:lstStyle/>
                    <a:p>
                      <a:r>
                        <a:rPr lang="en-US" sz="1600" dirty="0"/>
                        <a:t>1</a:t>
                      </a:r>
                    </a:p>
                  </a:txBody>
                  <a:tcPr/>
                </a:tc>
                <a:tc>
                  <a:txBody>
                    <a:bodyPr/>
                    <a:lstStyle/>
                    <a:p>
                      <a:r>
                        <a:rPr lang="en-US" sz="1600" dirty="0"/>
                        <a:t>Boreal evergreen needleleaf tree</a:t>
                      </a:r>
                    </a:p>
                  </a:txBody>
                  <a:tcPr/>
                </a:tc>
                <a:tc>
                  <a:txBody>
                    <a:bodyPr/>
                    <a:lstStyle/>
                    <a:p>
                      <a:pPr algn="ctr"/>
                      <a:r>
                        <a:rPr lang="en-US" sz="1600" dirty="0"/>
                        <a:t>22</a:t>
                      </a:r>
                    </a:p>
                  </a:txBody>
                  <a:tcPr/>
                </a:tc>
                <a:extLst>
                  <a:ext uri="{0D108BD9-81ED-4DB2-BD59-A6C34878D82A}">
                    <a16:rowId xmlns:a16="http://schemas.microsoft.com/office/drawing/2014/main" val="3246179193"/>
                  </a:ext>
                </a:extLst>
              </a:tr>
              <a:tr h="284084">
                <a:tc>
                  <a:txBody>
                    <a:bodyPr/>
                    <a:lstStyle/>
                    <a:p>
                      <a:r>
                        <a:rPr lang="en-US" sz="1600" dirty="0"/>
                        <a:t>2</a:t>
                      </a:r>
                    </a:p>
                  </a:txBody>
                  <a:tcPr/>
                </a:tc>
                <a:tc>
                  <a:txBody>
                    <a:bodyPr/>
                    <a:lstStyle/>
                    <a:p>
                      <a:r>
                        <a:rPr lang="en-US" sz="1600" dirty="0"/>
                        <a:t>Temperate evergreen needleleaf tree</a:t>
                      </a:r>
                    </a:p>
                  </a:txBody>
                  <a:tcPr/>
                </a:tc>
                <a:tc>
                  <a:txBody>
                    <a:bodyPr/>
                    <a:lstStyle/>
                    <a:p>
                      <a:pPr algn="ctr"/>
                      <a:r>
                        <a:rPr lang="en-US" sz="1600" dirty="0"/>
                        <a:t>11</a:t>
                      </a:r>
                    </a:p>
                  </a:txBody>
                  <a:tcPr/>
                </a:tc>
                <a:extLst>
                  <a:ext uri="{0D108BD9-81ED-4DB2-BD59-A6C34878D82A}">
                    <a16:rowId xmlns:a16="http://schemas.microsoft.com/office/drawing/2014/main" val="287436005"/>
                  </a:ext>
                </a:extLst>
              </a:tr>
              <a:tr h="284084">
                <a:tc>
                  <a:txBody>
                    <a:bodyPr/>
                    <a:lstStyle/>
                    <a:p>
                      <a:r>
                        <a:rPr lang="en-US" sz="1600" dirty="0"/>
                        <a:t>3</a:t>
                      </a:r>
                    </a:p>
                  </a:txBody>
                  <a:tcPr/>
                </a:tc>
                <a:tc>
                  <a:txBody>
                    <a:bodyPr/>
                    <a:lstStyle/>
                    <a:p>
                      <a:r>
                        <a:rPr lang="en-US" sz="1600" dirty="0"/>
                        <a:t>Boreal deciduous needleleaf tree</a:t>
                      </a:r>
                    </a:p>
                  </a:txBody>
                  <a:tcPr/>
                </a:tc>
                <a:tc>
                  <a:txBody>
                    <a:bodyPr/>
                    <a:lstStyle/>
                    <a:p>
                      <a:pPr algn="ctr"/>
                      <a:r>
                        <a:rPr lang="en-US" sz="1600" dirty="0"/>
                        <a:t>0</a:t>
                      </a:r>
                    </a:p>
                  </a:txBody>
                  <a:tcPr/>
                </a:tc>
                <a:extLst>
                  <a:ext uri="{0D108BD9-81ED-4DB2-BD59-A6C34878D82A}">
                    <a16:rowId xmlns:a16="http://schemas.microsoft.com/office/drawing/2014/main" val="2172106156"/>
                  </a:ext>
                </a:extLst>
              </a:tr>
              <a:tr h="284084">
                <a:tc>
                  <a:txBody>
                    <a:bodyPr/>
                    <a:lstStyle/>
                    <a:p>
                      <a:r>
                        <a:rPr lang="en-US" sz="1600" dirty="0"/>
                        <a:t>4</a:t>
                      </a:r>
                    </a:p>
                  </a:txBody>
                  <a:tcPr/>
                </a:tc>
                <a:tc>
                  <a:txBody>
                    <a:bodyPr/>
                    <a:lstStyle/>
                    <a:p>
                      <a:r>
                        <a:rPr lang="en-US" sz="1600" dirty="0"/>
                        <a:t>Tropical evergreen broadleaf tree</a:t>
                      </a:r>
                    </a:p>
                  </a:txBody>
                  <a:tcPr/>
                </a:tc>
                <a:tc>
                  <a:txBody>
                    <a:bodyPr/>
                    <a:lstStyle/>
                    <a:p>
                      <a:pPr algn="ctr"/>
                      <a:r>
                        <a:rPr lang="en-US" sz="1600" dirty="0"/>
                        <a:t>5</a:t>
                      </a:r>
                    </a:p>
                  </a:txBody>
                  <a:tcPr/>
                </a:tc>
                <a:extLst>
                  <a:ext uri="{0D108BD9-81ED-4DB2-BD59-A6C34878D82A}">
                    <a16:rowId xmlns:a16="http://schemas.microsoft.com/office/drawing/2014/main" val="3190165469"/>
                  </a:ext>
                </a:extLst>
              </a:tr>
              <a:tr h="284084">
                <a:tc>
                  <a:txBody>
                    <a:bodyPr/>
                    <a:lstStyle/>
                    <a:p>
                      <a:r>
                        <a:rPr lang="en-US" sz="1600" dirty="0"/>
                        <a:t>5</a:t>
                      </a:r>
                    </a:p>
                  </a:txBody>
                  <a:tcPr/>
                </a:tc>
                <a:tc>
                  <a:txBody>
                    <a:bodyPr/>
                    <a:lstStyle/>
                    <a:p>
                      <a:r>
                        <a:rPr lang="en-US" sz="1600" dirty="0"/>
                        <a:t>Temperate evergreen broadleaf tree</a:t>
                      </a:r>
                    </a:p>
                  </a:txBody>
                  <a:tcPr/>
                </a:tc>
                <a:tc>
                  <a:txBody>
                    <a:bodyPr/>
                    <a:lstStyle/>
                    <a:p>
                      <a:pPr algn="ctr"/>
                      <a:r>
                        <a:rPr lang="en-US" sz="1600" dirty="0"/>
                        <a:t>5</a:t>
                      </a:r>
                    </a:p>
                  </a:txBody>
                  <a:tcPr/>
                </a:tc>
                <a:extLst>
                  <a:ext uri="{0D108BD9-81ED-4DB2-BD59-A6C34878D82A}">
                    <a16:rowId xmlns:a16="http://schemas.microsoft.com/office/drawing/2014/main" val="108237210"/>
                  </a:ext>
                </a:extLst>
              </a:tr>
              <a:tr h="284084">
                <a:tc>
                  <a:txBody>
                    <a:bodyPr/>
                    <a:lstStyle/>
                    <a:p>
                      <a:r>
                        <a:rPr lang="en-US" sz="1600" dirty="0"/>
                        <a:t>6</a:t>
                      </a:r>
                    </a:p>
                  </a:txBody>
                  <a:tcPr/>
                </a:tc>
                <a:tc>
                  <a:txBody>
                    <a:bodyPr/>
                    <a:lstStyle/>
                    <a:p>
                      <a:r>
                        <a:rPr lang="en-US" sz="1600" dirty="0"/>
                        <a:t>Tropical deciduous broadleaf tree</a:t>
                      </a:r>
                    </a:p>
                  </a:txBody>
                  <a:tcPr/>
                </a:tc>
                <a:tc>
                  <a:txBody>
                    <a:bodyPr/>
                    <a:lstStyle/>
                    <a:p>
                      <a:pPr algn="ctr"/>
                      <a:r>
                        <a:rPr lang="en-US" sz="1600" dirty="0"/>
                        <a:t>1</a:t>
                      </a:r>
                    </a:p>
                  </a:txBody>
                  <a:tcPr/>
                </a:tc>
                <a:extLst>
                  <a:ext uri="{0D108BD9-81ED-4DB2-BD59-A6C34878D82A}">
                    <a16:rowId xmlns:a16="http://schemas.microsoft.com/office/drawing/2014/main" val="37553618"/>
                  </a:ext>
                </a:extLst>
              </a:tr>
              <a:tr h="284084">
                <a:tc>
                  <a:txBody>
                    <a:bodyPr/>
                    <a:lstStyle/>
                    <a:p>
                      <a:r>
                        <a:rPr lang="en-US" sz="1600" dirty="0"/>
                        <a:t>7</a:t>
                      </a:r>
                    </a:p>
                  </a:txBody>
                  <a:tcPr/>
                </a:tc>
                <a:tc>
                  <a:txBody>
                    <a:bodyPr/>
                    <a:lstStyle/>
                    <a:p>
                      <a:r>
                        <a:rPr lang="en-US" sz="1600" dirty="0"/>
                        <a:t>Temperate deciduous broadleaf tree</a:t>
                      </a:r>
                    </a:p>
                  </a:txBody>
                  <a:tcPr/>
                </a:tc>
                <a:tc>
                  <a:txBody>
                    <a:bodyPr/>
                    <a:lstStyle/>
                    <a:p>
                      <a:pPr algn="ctr"/>
                      <a:r>
                        <a:rPr lang="en-US" sz="1600" dirty="0"/>
                        <a:t>20</a:t>
                      </a:r>
                    </a:p>
                  </a:txBody>
                  <a:tcPr/>
                </a:tc>
                <a:extLst>
                  <a:ext uri="{0D108BD9-81ED-4DB2-BD59-A6C34878D82A}">
                    <a16:rowId xmlns:a16="http://schemas.microsoft.com/office/drawing/2014/main" val="3791416029"/>
                  </a:ext>
                </a:extLst>
              </a:tr>
              <a:tr h="284084">
                <a:tc>
                  <a:txBody>
                    <a:bodyPr/>
                    <a:lstStyle/>
                    <a:p>
                      <a:r>
                        <a:rPr lang="en-US" sz="1600" dirty="0"/>
                        <a:t>8</a:t>
                      </a:r>
                    </a:p>
                  </a:txBody>
                  <a:tcPr/>
                </a:tc>
                <a:tc>
                  <a:txBody>
                    <a:bodyPr/>
                    <a:lstStyle/>
                    <a:p>
                      <a:r>
                        <a:rPr lang="en-US" sz="1600" dirty="0"/>
                        <a:t>Boreal deciduous broadleaf tree</a:t>
                      </a:r>
                    </a:p>
                  </a:txBody>
                  <a:tcPr/>
                </a:tc>
                <a:tc>
                  <a:txBody>
                    <a:bodyPr/>
                    <a:lstStyle/>
                    <a:p>
                      <a:pPr algn="ctr"/>
                      <a:r>
                        <a:rPr lang="en-US" sz="1600" dirty="0"/>
                        <a:t>1</a:t>
                      </a:r>
                    </a:p>
                  </a:txBody>
                  <a:tcPr/>
                </a:tc>
                <a:extLst>
                  <a:ext uri="{0D108BD9-81ED-4DB2-BD59-A6C34878D82A}">
                    <a16:rowId xmlns:a16="http://schemas.microsoft.com/office/drawing/2014/main" val="285227484"/>
                  </a:ext>
                </a:extLst>
              </a:tr>
              <a:tr h="284084">
                <a:tc>
                  <a:txBody>
                    <a:bodyPr/>
                    <a:lstStyle/>
                    <a:p>
                      <a:r>
                        <a:rPr lang="en-US" sz="1600" dirty="0"/>
                        <a:t>9</a:t>
                      </a:r>
                    </a:p>
                  </a:txBody>
                  <a:tcPr/>
                </a:tc>
                <a:tc>
                  <a:txBody>
                    <a:bodyPr/>
                    <a:lstStyle/>
                    <a:p>
                      <a:r>
                        <a:rPr lang="en-US" sz="1600" dirty="0"/>
                        <a:t>Broadleaf evergreen shrub</a:t>
                      </a:r>
                    </a:p>
                  </a:txBody>
                  <a:tcPr/>
                </a:tc>
                <a:tc>
                  <a:txBody>
                    <a:bodyPr/>
                    <a:lstStyle/>
                    <a:p>
                      <a:pPr algn="ctr"/>
                      <a:r>
                        <a:rPr lang="en-US" sz="1600" dirty="0"/>
                        <a:t>0</a:t>
                      </a:r>
                    </a:p>
                  </a:txBody>
                  <a:tcPr/>
                </a:tc>
                <a:extLst>
                  <a:ext uri="{0D108BD9-81ED-4DB2-BD59-A6C34878D82A}">
                    <a16:rowId xmlns:a16="http://schemas.microsoft.com/office/drawing/2014/main" val="1903231714"/>
                  </a:ext>
                </a:extLst>
              </a:tr>
              <a:tr h="284084">
                <a:tc>
                  <a:txBody>
                    <a:bodyPr/>
                    <a:lstStyle/>
                    <a:p>
                      <a:r>
                        <a:rPr lang="en-US" sz="1600" dirty="0"/>
                        <a:t>10</a:t>
                      </a:r>
                    </a:p>
                  </a:txBody>
                  <a:tcPr/>
                </a:tc>
                <a:tc>
                  <a:txBody>
                    <a:bodyPr/>
                    <a:lstStyle/>
                    <a:p>
                      <a:r>
                        <a:rPr lang="en-US" sz="1600" dirty="0"/>
                        <a:t>Temperate deciduous broadleaf shrub</a:t>
                      </a:r>
                    </a:p>
                  </a:txBody>
                  <a:tcPr/>
                </a:tc>
                <a:tc>
                  <a:txBody>
                    <a:bodyPr/>
                    <a:lstStyle/>
                    <a:p>
                      <a:pPr algn="ctr"/>
                      <a:r>
                        <a:rPr lang="en-US" sz="1600" dirty="0"/>
                        <a:t>3</a:t>
                      </a:r>
                    </a:p>
                  </a:txBody>
                  <a:tcPr/>
                </a:tc>
                <a:extLst>
                  <a:ext uri="{0D108BD9-81ED-4DB2-BD59-A6C34878D82A}">
                    <a16:rowId xmlns:a16="http://schemas.microsoft.com/office/drawing/2014/main" val="1299351232"/>
                  </a:ext>
                </a:extLst>
              </a:tr>
              <a:tr h="284084">
                <a:tc>
                  <a:txBody>
                    <a:bodyPr/>
                    <a:lstStyle/>
                    <a:p>
                      <a:r>
                        <a:rPr lang="en-US" sz="1600" dirty="0"/>
                        <a:t>11</a:t>
                      </a:r>
                    </a:p>
                  </a:txBody>
                  <a:tcPr/>
                </a:tc>
                <a:tc>
                  <a:txBody>
                    <a:bodyPr/>
                    <a:lstStyle/>
                    <a:p>
                      <a:r>
                        <a:rPr lang="en-US" sz="1600" dirty="0"/>
                        <a:t>Boreal deciduous broadleaf shrub</a:t>
                      </a:r>
                    </a:p>
                  </a:txBody>
                  <a:tcPr/>
                </a:tc>
                <a:tc>
                  <a:txBody>
                    <a:bodyPr/>
                    <a:lstStyle/>
                    <a:p>
                      <a:pPr algn="ctr"/>
                      <a:r>
                        <a:rPr lang="en-US" sz="1600" dirty="0"/>
                        <a:t>1</a:t>
                      </a:r>
                    </a:p>
                  </a:txBody>
                  <a:tcPr/>
                </a:tc>
                <a:extLst>
                  <a:ext uri="{0D108BD9-81ED-4DB2-BD59-A6C34878D82A}">
                    <a16:rowId xmlns:a16="http://schemas.microsoft.com/office/drawing/2014/main" val="941859003"/>
                  </a:ext>
                </a:extLst>
              </a:tr>
              <a:tr h="284084">
                <a:tc>
                  <a:txBody>
                    <a:bodyPr/>
                    <a:lstStyle/>
                    <a:p>
                      <a:r>
                        <a:rPr lang="en-US" sz="1600" dirty="0"/>
                        <a:t>12</a:t>
                      </a:r>
                    </a:p>
                  </a:txBody>
                  <a:tcPr/>
                </a:tc>
                <a:tc>
                  <a:txBody>
                    <a:bodyPr/>
                    <a:lstStyle/>
                    <a:p>
                      <a:r>
                        <a:rPr lang="en-US" sz="1600" dirty="0"/>
                        <a:t>C3 arctic grass</a:t>
                      </a:r>
                    </a:p>
                  </a:txBody>
                  <a:tcPr/>
                </a:tc>
                <a:tc>
                  <a:txBody>
                    <a:bodyPr/>
                    <a:lstStyle/>
                    <a:p>
                      <a:pPr algn="ctr"/>
                      <a:r>
                        <a:rPr lang="en-US" sz="1600" dirty="0"/>
                        <a:t>4</a:t>
                      </a:r>
                    </a:p>
                  </a:txBody>
                  <a:tcPr/>
                </a:tc>
                <a:extLst>
                  <a:ext uri="{0D108BD9-81ED-4DB2-BD59-A6C34878D82A}">
                    <a16:rowId xmlns:a16="http://schemas.microsoft.com/office/drawing/2014/main" val="2086458825"/>
                  </a:ext>
                </a:extLst>
              </a:tr>
              <a:tr h="284084">
                <a:tc>
                  <a:txBody>
                    <a:bodyPr/>
                    <a:lstStyle/>
                    <a:p>
                      <a:r>
                        <a:rPr lang="en-US" sz="1600" dirty="0"/>
                        <a:t>13</a:t>
                      </a:r>
                    </a:p>
                  </a:txBody>
                  <a:tcPr/>
                </a:tc>
                <a:tc>
                  <a:txBody>
                    <a:bodyPr/>
                    <a:lstStyle/>
                    <a:p>
                      <a:r>
                        <a:rPr lang="en-US" sz="1600" dirty="0"/>
                        <a:t>C3 non-arctic grass</a:t>
                      </a:r>
                    </a:p>
                  </a:txBody>
                  <a:tcPr/>
                </a:tc>
                <a:tc>
                  <a:txBody>
                    <a:bodyPr/>
                    <a:lstStyle/>
                    <a:p>
                      <a:pPr algn="ctr"/>
                      <a:r>
                        <a:rPr lang="en-US" sz="1600" dirty="0"/>
                        <a:t>16</a:t>
                      </a:r>
                    </a:p>
                  </a:txBody>
                  <a:tcPr/>
                </a:tc>
                <a:extLst>
                  <a:ext uri="{0D108BD9-81ED-4DB2-BD59-A6C34878D82A}">
                    <a16:rowId xmlns:a16="http://schemas.microsoft.com/office/drawing/2014/main" val="1317426659"/>
                  </a:ext>
                </a:extLst>
              </a:tr>
              <a:tr h="284084">
                <a:tc>
                  <a:txBody>
                    <a:bodyPr/>
                    <a:lstStyle/>
                    <a:p>
                      <a:r>
                        <a:rPr lang="en-US" sz="1600" dirty="0"/>
                        <a:t>14</a:t>
                      </a:r>
                    </a:p>
                  </a:txBody>
                  <a:tcPr/>
                </a:tc>
                <a:tc>
                  <a:txBody>
                    <a:bodyPr/>
                    <a:lstStyle/>
                    <a:p>
                      <a:r>
                        <a:rPr lang="en-US" sz="1600" dirty="0"/>
                        <a:t>C4 grass</a:t>
                      </a:r>
                    </a:p>
                  </a:txBody>
                  <a:tcPr/>
                </a:tc>
                <a:tc>
                  <a:txBody>
                    <a:bodyPr/>
                    <a:lstStyle/>
                    <a:p>
                      <a:pPr algn="ctr"/>
                      <a:r>
                        <a:rPr lang="en-US" sz="1600" dirty="0"/>
                        <a:t>1</a:t>
                      </a:r>
                    </a:p>
                  </a:txBody>
                  <a:tcPr/>
                </a:tc>
                <a:extLst>
                  <a:ext uri="{0D108BD9-81ED-4DB2-BD59-A6C34878D82A}">
                    <a16:rowId xmlns:a16="http://schemas.microsoft.com/office/drawing/2014/main" val="2446336934"/>
                  </a:ext>
                </a:extLst>
              </a:tr>
              <a:tr h="284084">
                <a:tc>
                  <a:txBody>
                    <a:bodyPr/>
                    <a:lstStyle/>
                    <a:p>
                      <a:r>
                        <a:rPr lang="en-US" sz="1600" dirty="0"/>
                        <a:t>-1</a:t>
                      </a:r>
                    </a:p>
                  </a:txBody>
                  <a:tcPr/>
                </a:tc>
                <a:tc>
                  <a:txBody>
                    <a:bodyPr/>
                    <a:lstStyle/>
                    <a:p>
                      <a:r>
                        <a:rPr lang="en-US" sz="1600" dirty="0"/>
                        <a:t>Mixed</a:t>
                      </a:r>
                    </a:p>
                  </a:txBody>
                  <a:tcPr/>
                </a:tc>
                <a:tc>
                  <a:txBody>
                    <a:bodyPr/>
                    <a:lstStyle/>
                    <a:p>
                      <a:pPr algn="ctr"/>
                      <a:r>
                        <a:rPr lang="en-US" sz="1600" dirty="0"/>
                        <a:t>6</a:t>
                      </a:r>
                    </a:p>
                  </a:txBody>
                  <a:tcPr/>
                </a:tc>
                <a:extLst>
                  <a:ext uri="{0D108BD9-81ED-4DB2-BD59-A6C34878D82A}">
                    <a16:rowId xmlns:a16="http://schemas.microsoft.com/office/drawing/2014/main" val="13529160"/>
                  </a:ext>
                </a:extLst>
              </a:tr>
            </a:tbl>
          </a:graphicData>
        </a:graphic>
      </p:graphicFrame>
    </p:spTree>
    <p:extLst>
      <p:ext uri="{BB962C8B-B14F-4D97-AF65-F5344CB8AC3E}">
        <p14:creationId xmlns:p14="http://schemas.microsoft.com/office/powerpoint/2010/main" val="13808690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943E20-C66F-76D2-D0C0-7ECEE88ACC70}"/>
            </a:ext>
          </a:extLst>
        </p:cNvPr>
        <p:cNvGrpSpPr/>
        <p:nvPr/>
      </p:nvGrpSpPr>
      <p:grpSpPr>
        <a:xfrm>
          <a:off x="0" y="0"/>
          <a:ext cx="0" cy="0"/>
          <a:chOff x="0" y="0"/>
          <a:chExt cx="0" cy="0"/>
        </a:xfrm>
      </p:grpSpPr>
      <p:sp>
        <p:nvSpPr>
          <p:cNvPr id="10" name="Title 1">
            <a:extLst>
              <a:ext uri="{FF2B5EF4-FFF2-40B4-BE49-F238E27FC236}">
                <a16:creationId xmlns:a16="http://schemas.microsoft.com/office/drawing/2014/main" id="{979FD203-439C-C8EB-F263-A74E852E9841}"/>
              </a:ext>
            </a:extLst>
          </p:cNvPr>
          <p:cNvSpPr>
            <a:spLocks noGrp="1"/>
          </p:cNvSpPr>
          <p:nvPr>
            <p:ph type="title"/>
          </p:nvPr>
        </p:nvSpPr>
        <p:spPr>
          <a:xfrm>
            <a:off x="612817" y="1154746"/>
            <a:ext cx="11394125" cy="978853"/>
          </a:xfrm>
        </p:spPr>
        <p:txBody>
          <a:bodyPr/>
          <a:lstStyle/>
          <a:p>
            <a:r>
              <a:rPr lang="en-US" dirty="0"/>
              <a:t>Several case studies </a:t>
            </a:r>
          </a:p>
        </p:txBody>
      </p:sp>
      <p:sp>
        <p:nvSpPr>
          <p:cNvPr id="5" name="Slide Number Placeholder 4">
            <a:extLst>
              <a:ext uri="{FF2B5EF4-FFF2-40B4-BE49-F238E27FC236}">
                <a16:creationId xmlns:a16="http://schemas.microsoft.com/office/drawing/2014/main" id="{D4640907-CD79-0B35-3444-344B9C0F5A40}"/>
              </a:ext>
            </a:extLst>
          </p:cNvPr>
          <p:cNvSpPr>
            <a:spLocks noGrp="1"/>
          </p:cNvSpPr>
          <p:nvPr>
            <p:ph type="sldNum" sz="quarter" idx="12"/>
          </p:nvPr>
        </p:nvSpPr>
        <p:spPr/>
        <p:txBody>
          <a:bodyPr/>
          <a:lstStyle/>
          <a:p>
            <a:fld id="{6078145F-DD4D-194F-AAD8-F6593843D0CB}" type="slidenum">
              <a:rPr lang="en-US" smtClean="0"/>
              <a:t>11</a:t>
            </a:fld>
            <a:endParaRPr lang="en-US"/>
          </a:p>
        </p:txBody>
      </p:sp>
      <mc:AlternateContent xmlns:mc="http://schemas.openxmlformats.org/markup-compatibility/2006" xmlns:a14="http://schemas.microsoft.com/office/drawing/2010/main">
        <mc:Choice Requires="a14">
          <p:graphicFrame>
            <p:nvGraphicFramePr>
              <p:cNvPr id="3" name="Table 2">
                <a:extLst>
                  <a:ext uri="{FF2B5EF4-FFF2-40B4-BE49-F238E27FC236}">
                    <a16:creationId xmlns:a16="http://schemas.microsoft.com/office/drawing/2014/main" id="{30F98CFB-336B-8E60-1DCD-D21C54FDA1AB}"/>
                  </a:ext>
                </a:extLst>
              </p:cNvPr>
              <p:cNvGraphicFramePr>
                <a:graphicFrameLocks noGrp="1"/>
              </p:cNvGraphicFramePr>
              <p:nvPr>
                <p:extLst>
                  <p:ext uri="{D42A27DB-BD31-4B8C-83A1-F6EECF244321}">
                    <p14:modId xmlns:p14="http://schemas.microsoft.com/office/powerpoint/2010/main" val="4240287161"/>
                  </p:ext>
                </p:extLst>
              </p:nvPr>
            </p:nvGraphicFramePr>
            <p:xfrm>
              <a:off x="1047258" y="2133599"/>
              <a:ext cx="10531925" cy="3873466"/>
            </p:xfrm>
            <a:graphic>
              <a:graphicData uri="http://schemas.openxmlformats.org/drawingml/2006/table">
                <a:tbl>
                  <a:tblPr>
                    <a:tableStyleId>{5940675A-B579-460E-94D1-54222C63F5DA}</a:tableStyleId>
                  </a:tblPr>
                  <a:tblGrid>
                    <a:gridCol w="2106385">
                      <a:extLst>
                        <a:ext uri="{9D8B030D-6E8A-4147-A177-3AD203B41FA5}">
                          <a16:colId xmlns:a16="http://schemas.microsoft.com/office/drawing/2014/main" val="721373674"/>
                        </a:ext>
                      </a:extLst>
                    </a:gridCol>
                    <a:gridCol w="2106385">
                      <a:extLst>
                        <a:ext uri="{9D8B030D-6E8A-4147-A177-3AD203B41FA5}">
                          <a16:colId xmlns:a16="http://schemas.microsoft.com/office/drawing/2014/main" val="2374604986"/>
                        </a:ext>
                      </a:extLst>
                    </a:gridCol>
                    <a:gridCol w="2106385">
                      <a:extLst>
                        <a:ext uri="{9D8B030D-6E8A-4147-A177-3AD203B41FA5}">
                          <a16:colId xmlns:a16="http://schemas.microsoft.com/office/drawing/2014/main" val="4241177957"/>
                        </a:ext>
                      </a:extLst>
                    </a:gridCol>
                    <a:gridCol w="2106385">
                      <a:extLst>
                        <a:ext uri="{9D8B030D-6E8A-4147-A177-3AD203B41FA5}">
                          <a16:colId xmlns:a16="http://schemas.microsoft.com/office/drawing/2014/main" val="3796694100"/>
                        </a:ext>
                      </a:extLst>
                    </a:gridCol>
                    <a:gridCol w="2106385">
                      <a:extLst>
                        <a:ext uri="{9D8B030D-6E8A-4147-A177-3AD203B41FA5}">
                          <a16:colId xmlns:a16="http://schemas.microsoft.com/office/drawing/2014/main" val="3156214224"/>
                        </a:ext>
                      </a:extLst>
                    </a:gridCol>
                  </a:tblGrid>
                  <a:tr h="0">
                    <a:tc>
                      <a:txBody>
                        <a:bodyPr/>
                        <a:lstStyle/>
                        <a:p>
                          <a:pPr algn="l"/>
                          <a:r>
                            <a:rPr lang="en-US" dirty="0"/>
                            <a:t>                  </a:t>
                          </a:r>
                        </a:p>
                        <a:p>
                          <a:pPr algn="l"/>
                          <a:r>
                            <a:rPr lang="en-US" dirty="0"/>
                            <a:t>                     </a:t>
                          </a:r>
                          <a:r>
                            <a:rPr lang="en-US" b="1" dirty="0">
                              <a:solidFill>
                                <a:srgbClr val="FF0000"/>
                              </a:solidFill>
                            </a:rPr>
                            <a:t>Time</a:t>
                          </a:r>
                        </a:p>
                        <a:p>
                          <a:pPr algn="l"/>
                          <a:r>
                            <a:rPr lang="en-US" dirty="0"/>
                            <a:t>  </a:t>
                          </a:r>
                          <a:r>
                            <a:rPr lang="en-US" b="1" dirty="0">
                              <a:solidFill>
                                <a:srgbClr val="0000FF"/>
                              </a:solidFill>
                            </a:rPr>
                            <a:t>Space</a:t>
                          </a:r>
                          <a:r>
                            <a:rPr lang="en-US" dirty="0"/>
                            <a:t>      </a:t>
                          </a:r>
                        </a:p>
                      </a:txBody>
                      <a:tcPr>
                        <a:lnTlToBr w="12700" cap="flat" cmpd="sng" algn="ctr">
                          <a:solidFill>
                            <a:schemeClr val="tx1"/>
                          </a:solidFill>
                          <a:prstDash val="solid"/>
                          <a:round/>
                          <a:headEnd type="none" w="med" len="med"/>
                          <a:tailEnd type="none" w="med" len="med"/>
                        </a:lnTlToBr>
                      </a:tcPr>
                    </a:tc>
                    <a:tc>
                      <a:txBody>
                        <a:bodyPr/>
                        <a:lstStyle/>
                        <a:p>
                          <a:pPr algn="ctr"/>
                          <a14:m>
                            <m:oMath xmlns:m="http://schemas.openxmlformats.org/officeDocument/2006/math">
                              <m:r>
                                <a:rPr lang="en-US" b="1" i="0" smtClean="0">
                                  <a:solidFill>
                                    <a:srgbClr val="FF0000"/>
                                  </a:solidFill>
                                  <a:latin typeface="Cambria Math" panose="02040503050406030204" pitchFamily="18" charset="0"/>
                                </a:rPr>
                                <m:t>𝐍</m:t>
                              </m:r>
                              <m:r>
                                <a:rPr lang="en-US" b="1" i="0" baseline="-25000" smtClean="0">
                                  <a:solidFill>
                                    <a:srgbClr val="FF0000"/>
                                  </a:solidFill>
                                  <a:latin typeface="Cambria Math" panose="02040503050406030204" pitchFamily="18" charset="0"/>
                                </a:rPr>
                                <m:t>𝐭</m:t>
                              </m:r>
                              <m:r>
                                <a:rPr lang="en-US" b="1" i="0" smtClean="0">
                                  <a:solidFill>
                                    <a:srgbClr val="FF0000"/>
                                  </a:solidFill>
                                  <a:latin typeface="Cambria Math" panose="02040503050406030204" pitchFamily="18" charset="0"/>
                                </a:rPr>
                                <m:t>= </m:t>
                              </m:r>
                            </m:oMath>
                          </a14:m>
                          <a:r>
                            <a:rPr lang="en-US" b="1" dirty="0">
                              <a:solidFill>
                                <a:srgbClr val="FF0000"/>
                              </a:solidFill>
                            </a:rPr>
                            <a:t>180 </a:t>
                          </a:r>
                          <a:r>
                            <a:rPr lang="en-US" dirty="0"/>
                            <a:t>Months</a:t>
                          </a:r>
                        </a:p>
                        <a:p>
                          <a:pPr algn="ctr"/>
                          <a:endParaRPr lang="en-US" dirty="0"/>
                        </a:p>
                        <a:p>
                          <a:pPr algn="ctr"/>
                          <a:r>
                            <a:rPr lang="en-US" dirty="0"/>
                            <a:t>(full 15 years)</a:t>
                          </a:r>
                        </a:p>
                      </a:txBody>
                      <a:tcPr anchor="ctr"/>
                    </a:tc>
                    <a:tc>
                      <a:txBody>
                        <a:bodyPr/>
                        <a:lstStyle/>
                        <a:p>
                          <a:pPr algn="ctr"/>
                          <a14:m>
                            <m:oMath xmlns:m="http://schemas.openxmlformats.org/officeDocument/2006/math">
                              <m:r>
                                <a:rPr lang="en-US" b="1" i="0" smtClean="0">
                                  <a:solidFill>
                                    <a:srgbClr val="FF0000"/>
                                  </a:solidFill>
                                  <a:latin typeface="Cambria Math" panose="02040503050406030204" pitchFamily="18" charset="0"/>
                                </a:rPr>
                                <m:t>𝐍</m:t>
                              </m:r>
                              <m:r>
                                <a:rPr lang="en-US" b="1" i="0" baseline="-25000" smtClean="0">
                                  <a:solidFill>
                                    <a:srgbClr val="FF0000"/>
                                  </a:solidFill>
                                  <a:latin typeface="Cambria Math" panose="02040503050406030204" pitchFamily="18" charset="0"/>
                                </a:rPr>
                                <m:t>𝐭</m:t>
                              </m:r>
                              <m:r>
                                <a:rPr lang="en-US" b="1" i="0" smtClean="0">
                                  <a:solidFill>
                                    <a:srgbClr val="FF0000"/>
                                  </a:solidFill>
                                  <a:latin typeface="Cambria Math" panose="02040503050406030204" pitchFamily="18" charset="0"/>
                                </a:rPr>
                                <m:t>=</m:t>
                              </m:r>
                            </m:oMath>
                          </a14:m>
                          <a:r>
                            <a:rPr lang="en-US" b="1" dirty="0">
                              <a:solidFill>
                                <a:srgbClr val="FF0000"/>
                              </a:solidFill>
                            </a:rPr>
                            <a:t> 12 </a:t>
                          </a:r>
                          <a:r>
                            <a:rPr lang="en-US" dirty="0"/>
                            <a:t>Months</a:t>
                          </a:r>
                        </a:p>
                        <a:p>
                          <a:pPr algn="ctr"/>
                          <a:r>
                            <a:rPr lang="en-US" dirty="0"/>
                            <a:t>(average out</a:t>
                          </a:r>
                        </a:p>
                        <a:p>
                          <a:pPr algn="ctr"/>
                          <a:r>
                            <a:rPr lang="en-US" dirty="0"/>
                            <a:t>interannual)</a:t>
                          </a:r>
                        </a:p>
                      </a:txBody>
                      <a:tcPr anchor="ctr"/>
                    </a:tc>
                    <a:tc>
                      <a:txBody>
                        <a:bodyPr/>
                        <a:lstStyle/>
                        <a:p>
                          <a:pPr algn="ctr"/>
                          <a14:m>
                            <m:oMath xmlns:m="http://schemas.openxmlformats.org/officeDocument/2006/math">
                              <m:r>
                                <a:rPr lang="en-US" b="1" i="0" smtClean="0">
                                  <a:solidFill>
                                    <a:srgbClr val="FF0000"/>
                                  </a:solidFill>
                                  <a:latin typeface="Cambria Math" panose="02040503050406030204" pitchFamily="18" charset="0"/>
                                </a:rPr>
                                <m:t>𝐍</m:t>
                              </m:r>
                              <m:r>
                                <a:rPr lang="en-US" b="1" i="0" baseline="-25000" smtClean="0">
                                  <a:solidFill>
                                    <a:srgbClr val="FF0000"/>
                                  </a:solidFill>
                                  <a:latin typeface="Cambria Math" panose="02040503050406030204" pitchFamily="18" charset="0"/>
                                </a:rPr>
                                <m:t>𝐭</m:t>
                              </m:r>
                              <m:r>
                                <a:rPr lang="en-US" b="1" i="0" smtClean="0">
                                  <a:solidFill>
                                    <a:srgbClr val="FF0000"/>
                                  </a:solidFill>
                                  <a:latin typeface="Cambria Math" panose="02040503050406030204" pitchFamily="18" charset="0"/>
                                </a:rPr>
                                <m:t>=</m:t>
                              </m:r>
                            </m:oMath>
                          </a14:m>
                          <a:r>
                            <a:rPr lang="en-US" b="1" dirty="0">
                              <a:solidFill>
                                <a:srgbClr val="FF0000"/>
                              </a:solidFill>
                            </a:rPr>
                            <a:t> 4</a:t>
                          </a:r>
                          <a:r>
                            <a:rPr lang="en-US" dirty="0"/>
                            <a:t> Seasons</a:t>
                          </a:r>
                        </a:p>
                        <a:p>
                          <a:pPr algn="ctr"/>
                          <a:r>
                            <a:rPr lang="en-US" dirty="0"/>
                            <a:t>(average out within seasons)</a:t>
                          </a:r>
                        </a:p>
                      </a:txBody>
                      <a:tcPr anchor="ctr"/>
                    </a:tc>
                    <a:tc>
                      <a:txBody>
                        <a:bodyPr/>
                        <a:lstStyle/>
                        <a:p>
                          <a:pPr algn="ctr"/>
                          <a14:m>
                            <m:oMath xmlns:m="http://schemas.openxmlformats.org/officeDocument/2006/math">
                              <m:r>
                                <a:rPr lang="en-US" b="1" i="0" smtClean="0">
                                  <a:solidFill>
                                    <a:srgbClr val="FF0000"/>
                                  </a:solidFill>
                                  <a:latin typeface="Cambria Math" panose="02040503050406030204" pitchFamily="18" charset="0"/>
                                </a:rPr>
                                <m:t>𝐍</m:t>
                              </m:r>
                              <m:r>
                                <a:rPr lang="en-US" b="1" i="0" baseline="-25000" smtClean="0">
                                  <a:solidFill>
                                    <a:srgbClr val="FF0000"/>
                                  </a:solidFill>
                                  <a:latin typeface="Cambria Math" panose="02040503050406030204" pitchFamily="18" charset="0"/>
                                </a:rPr>
                                <m:t>𝐭</m:t>
                              </m:r>
                              <m:r>
                                <a:rPr lang="en-US" b="1" i="0" smtClean="0">
                                  <a:solidFill>
                                    <a:srgbClr val="FF0000"/>
                                  </a:solidFill>
                                  <a:latin typeface="Cambria Math" panose="02040503050406030204" pitchFamily="18" charset="0"/>
                                </a:rPr>
                                <m:t>=</m:t>
                              </m:r>
                            </m:oMath>
                          </a14:m>
                          <a:r>
                            <a:rPr lang="en-US" b="1" dirty="0">
                              <a:solidFill>
                                <a:srgbClr val="FF0000"/>
                              </a:solidFill>
                            </a:rPr>
                            <a:t> 1</a:t>
                          </a:r>
                        </a:p>
                        <a:p>
                          <a:pPr algn="ctr"/>
                          <a:r>
                            <a:rPr lang="en-US" dirty="0"/>
                            <a:t> (global </a:t>
                          </a:r>
                        </a:p>
                        <a:p>
                          <a:pPr algn="ctr"/>
                          <a:r>
                            <a:rPr lang="en-US" dirty="0"/>
                            <a:t>time-average)</a:t>
                          </a:r>
                        </a:p>
                      </a:txBody>
                      <a:tcPr anchor="ctr"/>
                    </a:tc>
                    <a:extLst>
                      <a:ext uri="{0D108BD9-81ED-4DB2-BD59-A6C34878D82A}">
                        <a16:rowId xmlns:a16="http://schemas.microsoft.com/office/drawing/2014/main" val="1093135897"/>
                      </a:ext>
                    </a:extLst>
                  </a:tr>
                  <a:tr h="1221706">
                    <a:tc>
                      <a:txBody>
                        <a:bodyPr/>
                        <a:lstStyle/>
                        <a:p>
                          <a:pPr algn="ctr"/>
                          <a:r>
                            <a:rPr lang="en-US" dirty="0"/>
                            <a:t>FLUXNET sites</a:t>
                          </a:r>
                        </a:p>
                        <a:p>
                          <a:pPr algn="ctr"/>
                          <a14:m>
                            <m:oMath xmlns:m="http://schemas.openxmlformats.org/officeDocument/2006/math">
                              <m:r>
                                <a:rPr lang="en-US" b="1" i="0" smtClean="0">
                                  <a:solidFill>
                                    <a:srgbClr val="0000FF"/>
                                  </a:solidFill>
                                  <a:latin typeface="Cambria Math" panose="02040503050406030204" pitchFamily="18" charset="0"/>
                                </a:rPr>
                                <m:t>𝐍</m:t>
                              </m:r>
                              <m:r>
                                <a:rPr lang="en-US" b="1" i="0" baseline="-25000" smtClean="0">
                                  <a:solidFill>
                                    <a:srgbClr val="0000FF"/>
                                  </a:solidFill>
                                  <a:latin typeface="Cambria Math" panose="02040503050406030204" pitchFamily="18" charset="0"/>
                                </a:rPr>
                                <m:t>𝐱</m:t>
                              </m:r>
                              <m:r>
                                <a:rPr lang="en-US" b="1" i="0" smtClean="0">
                                  <a:solidFill>
                                    <a:srgbClr val="0000FF"/>
                                  </a:solidFill>
                                  <a:latin typeface="Cambria Math" panose="02040503050406030204" pitchFamily="18" charset="0"/>
                                </a:rPr>
                                <m:t>=</m:t>
                              </m:r>
                            </m:oMath>
                          </a14:m>
                          <a:r>
                            <a:rPr lang="en-US" b="1" dirty="0">
                              <a:solidFill>
                                <a:srgbClr val="0000FF"/>
                              </a:solidFill>
                            </a:rPr>
                            <a:t> 96 </a:t>
                          </a:r>
                        </a:p>
                        <a:p>
                          <a:pPr algn="ctr"/>
                          <a:r>
                            <a:rPr lang="en-US" b="0" dirty="0">
                              <a:solidFill>
                                <a:schemeClr val="tx1"/>
                              </a:solidFill>
                            </a:rPr>
                            <a:t>(or group by PFTs)</a:t>
                          </a:r>
                        </a:p>
                      </a:txBody>
                      <a:tcPr anchor="ctr"/>
                    </a:tc>
                    <a:tc>
                      <a:txBody>
                        <a:bodyPr/>
                        <a:lstStyle/>
                        <a:p>
                          <a:pPr algn="ctr"/>
                          <a:r>
                            <a:rPr lang="en-US" dirty="0"/>
                            <a:t>F180</a:t>
                          </a:r>
                        </a:p>
                      </a:txBody>
                      <a:tcPr anchor="ctr"/>
                    </a:tc>
                    <a:tc>
                      <a:txBody>
                        <a:bodyPr/>
                        <a:lstStyle/>
                        <a:p>
                          <a:pPr algn="ctr"/>
                          <a:r>
                            <a:rPr lang="en-US" dirty="0"/>
                            <a:t>F12</a:t>
                          </a:r>
                        </a:p>
                      </a:txBody>
                      <a:tcPr anchor="ctr"/>
                    </a:tc>
                    <a:tc>
                      <a:txBody>
                        <a:bodyPr/>
                        <a:lstStyle/>
                        <a:p>
                          <a:pPr algn="ctr"/>
                          <a:r>
                            <a:rPr lang="en-US" dirty="0"/>
                            <a:t>F4</a:t>
                          </a:r>
                        </a:p>
                      </a:txBody>
                      <a:tcPr anchor="ctr"/>
                    </a:tc>
                    <a:tc>
                      <a:txBody>
                        <a:bodyPr/>
                        <a:lstStyle/>
                        <a:p>
                          <a:pPr algn="ctr"/>
                          <a:r>
                            <a:rPr lang="en-US" dirty="0"/>
                            <a:t>F1</a:t>
                          </a:r>
                        </a:p>
                      </a:txBody>
                      <a:tcPr anchor="ctr"/>
                    </a:tc>
                    <a:extLst>
                      <a:ext uri="{0D108BD9-81ED-4DB2-BD59-A6C34878D82A}">
                        <a16:rowId xmlns:a16="http://schemas.microsoft.com/office/drawing/2014/main" val="3317313010"/>
                      </a:ext>
                    </a:extLst>
                  </a:tr>
                  <a:tr h="1221706">
                    <a:tc>
                      <a:txBody>
                        <a:bodyPr/>
                        <a:lstStyle/>
                        <a:p>
                          <a:pPr algn="ctr"/>
                          <a:endParaRPr lang="en-US" dirty="0"/>
                        </a:p>
                        <a:p>
                          <a:pPr algn="ctr"/>
                          <a:r>
                            <a:rPr lang="en-US" dirty="0"/>
                            <a:t>Global 144x96</a:t>
                          </a:r>
                        </a:p>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1" i="0" smtClean="0">
                                  <a:solidFill>
                                    <a:srgbClr val="0000FF"/>
                                  </a:solidFill>
                                  <a:latin typeface="Cambria Math" panose="02040503050406030204" pitchFamily="18" charset="0"/>
                                </a:rPr>
                                <m:t>𝐍</m:t>
                              </m:r>
                              <m:r>
                                <a:rPr lang="en-US" b="1" i="0" baseline="-25000" smtClean="0">
                                  <a:solidFill>
                                    <a:srgbClr val="0000FF"/>
                                  </a:solidFill>
                                  <a:latin typeface="Cambria Math" panose="02040503050406030204" pitchFamily="18" charset="0"/>
                                </a:rPr>
                                <m:t>𝐱</m:t>
                              </m:r>
                              <m:r>
                                <a:rPr lang="en-US" b="1" i="0" smtClean="0">
                                  <a:solidFill>
                                    <a:srgbClr val="0000FF"/>
                                  </a:solidFill>
                                  <a:latin typeface="Cambria Math" panose="02040503050406030204" pitchFamily="18" charset="0"/>
                                </a:rPr>
                                <m:t>≅</m:t>
                              </m:r>
                            </m:oMath>
                          </a14:m>
                          <a:r>
                            <a:rPr lang="en-US" b="1" dirty="0">
                              <a:solidFill>
                                <a:srgbClr val="0000FF"/>
                              </a:solidFill>
                            </a:rPr>
                            <a:t> 4000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srgbClr val="0000FF"/>
                              </a:solidFill>
                            </a:rPr>
                            <a:t>vegetated cells</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b="0" dirty="0">
                              <a:solidFill>
                                <a:schemeClr val="tx1"/>
                              </a:solidFill>
                            </a:rPr>
                            <a:t>(or regional zoom) </a:t>
                          </a:r>
                        </a:p>
                        <a:p>
                          <a:pPr algn="ctr"/>
                          <a:endParaRPr lang="en-US" dirty="0"/>
                        </a:p>
                      </a:txBody>
                      <a:tcPr anchor="ctr"/>
                    </a:tc>
                    <a:tc>
                      <a:txBody>
                        <a:bodyPr/>
                        <a:lstStyle/>
                        <a:p>
                          <a:pPr algn="ctr"/>
                          <a:r>
                            <a:rPr lang="en-US" dirty="0"/>
                            <a:t>G180</a:t>
                          </a:r>
                        </a:p>
                      </a:txBody>
                      <a:tcPr anchor="ctr"/>
                    </a:tc>
                    <a:tc>
                      <a:txBody>
                        <a:bodyPr/>
                        <a:lstStyle/>
                        <a:p>
                          <a:pPr algn="ctr"/>
                          <a:r>
                            <a:rPr lang="en-US" dirty="0"/>
                            <a:t>G12</a:t>
                          </a:r>
                        </a:p>
                      </a:txBody>
                      <a:tcPr anchor="ctr"/>
                    </a:tc>
                    <a:tc>
                      <a:txBody>
                        <a:bodyPr/>
                        <a:lstStyle/>
                        <a:p>
                          <a:pPr algn="ctr"/>
                          <a:r>
                            <a:rPr lang="en-US" dirty="0"/>
                            <a:t>G4</a:t>
                          </a:r>
                        </a:p>
                      </a:txBody>
                      <a:tcPr anchor="ctr"/>
                    </a:tc>
                    <a:tc>
                      <a:txBody>
                        <a:bodyPr/>
                        <a:lstStyle/>
                        <a:p>
                          <a:pPr algn="ctr"/>
                          <a:r>
                            <a:rPr lang="en-US" dirty="0"/>
                            <a:t>G1</a:t>
                          </a:r>
                        </a:p>
                      </a:txBody>
                      <a:tcPr anchor="ctr"/>
                    </a:tc>
                    <a:extLst>
                      <a:ext uri="{0D108BD9-81ED-4DB2-BD59-A6C34878D82A}">
                        <a16:rowId xmlns:a16="http://schemas.microsoft.com/office/drawing/2014/main" val="3901403290"/>
                      </a:ext>
                    </a:extLst>
                  </a:tr>
                </a:tbl>
              </a:graphicData>
            </a:graphic>
          </p:graphicFrame>
        </mc:Choice>
        <mc:Fallback xmlns="">
          <p:graphicFrame>
            <p:nvGraphicFramePr>
              <p:cNvPr id="3" name="Table 2">
                <a:extLst>
                  <a:ext uri="{FF2B5EF4-FFF2-40B4-BE49-F238E27FC236}">
                    <a16:creationId xmlns:a16="http://schemas.microsoft.com/office/drawing/2014/main" id="{30F98CFB-336B-8E60-1DCD-D21C54FDA1AB}"/>
                  </a:ext>
                </a:extLst>
              </p:cNvPr>
              <p:cNvGraphicFramePr>
                <a:graphicFrameLocks noGrp="1"/>
              </p:cNvGraphicFramePr>
              <p:nvPr>
                <p:extLst>
                  <p:ext uri="{D42A27DB-BD31-4B8C-83A1-F6EECF244321}">
                    <p14:modId xmlns:p14="http://schemas.microsoft.com/office/powerpoint/2010/main" val="4240287161"/>
                  </p:ext>
                </p:extLst>
              </p:nvPr>
            </p:nvGraphicFramePr>
            <p:xfrm>
              <a:off x="1047258" y="2133599"/>
              <a:ext cx="10531925" cy="3873466"/>
            </p:xfrm>
            <a:graphic>
              <a:graphicData uri="http://schemas.openxmlformats.org/drawingml/2006/table">
                <a:tbl>
                  <a:tblPr>
                    <a:tableStyleId>{5940675A-B579-460E-94D1-54222C63F5DA}</a:tableStyleId>
                  </a:tblPr>
                  <a:tblGrid>
                    <a:gridCol w="2106385">
                      <a:extLst>
                        <a:ext uri="{9D8B030D-6E8A-4147-A177-3AD203B41FA5}">
                          <a16:colId xmlns:a16="http://schemas.microsoft.com/office/drawing/2014/main" val="721373674"/>
                        </a:ext>
                      </a:extLst>
                    </a:gridCol>
                    <a:gridCol w="2106385">
                      <a:extLst>
                        <a:ext uri="{9D8B030D-6E8A-4147-A177-3AD203B41FA5}">
                          <a16:colId xmlns:a16="http://schemas.microsoft.com/office/drawing/2014/main" val="2374604986"/>
                        </a:ext>
                      </a:extLst>
                    </a:gridCol>
                    <a:gridCol w="2106385">
                      <a:extLst>
                        <a:ext uri="{9D8B030D-6E8A-4147-A177-3AD203B41FA5}">
                          <a16:colId xmlns:a16="http://schemas.microsoft.com/office/drawing/2014/main" val="4241177957"/>
                        </a:ext>
                      </a:extLst>
                    </a:gridCol>
                    <a:gridCol w="2106385">
                      <a:extLst>
                        <a:ext uri="{9D8B030D-6E8A-4147-A177-3AD203B41FA5}">
                          <a16:colId xmlns:a16="http://schemas.microsoft.com/office/drawing/2014/main" val="3796694100"/>
                        </a:ext>
                      </a:extLst>
                    </a:gridCol>
                    <a:gridCol w="2106385">
                      <a:extLst>
                        <a:ext uri="{9D8B030D-6E8A-4147-A177-3AD203B41FA5}">
                          <a16:colId xmlns:a16="http://schemas.microsoft.com/office/drawing/2014/main" val="3156214224"/>
                        </a:ext>
                      </a:extLst>
                    </a:gridCol>
                  </a:tblGrid>
                  <a:tr h="914400">
                    <a:tc>
                      <a:txBody>
                        <a:bodyPr/>
                        <a:lstStyle/>
                        <a:p>
                          <a:pPr algn="l"/>
                          <a:r>
                            <a:rPr lang="en-US" dirty="0"/>
                            <a:t>                  </a:t>
                          </a:r>
                        </a:p>
                        <a:p>
                          <a:pPr algn="l"/>
                          <a:r>
                            <a:rPr lang="en-US" dirty="0"/>
                            <a:t>                     </a:t>
                          </a:r>
                          <a:r>
                            <a:rPr lang="en-US" b="1" dirty="0">
                              <a:solidFill>
                                <a:srgbClr val="FF0000"/>
                              </a:solidFill>
                            </a:rPr>
                            <a:t>Time</a:t>
                          </a:r>
                        </a:p>
                        <a:p>
                          <a:pPr algn="l"/>
                          <a:r>
                            <a:rPr lang="en-US" dirty="0"/>
                            <a:t>  </a:t>
                          </a:r>
                          <a:r>
                            <a:rPr lang="en-US" b="1" dirty="0">
                              <a:solidFill>
                                <a:srgbClr val="0000FF"/>
                              </a:solidFill>
                            </a:rPr>
                            <a:t>Space</a:t>
                          </a:r>
                          <a:r>
                            <a:rPr lang="en-US" dirty="0"/>
                            <a:t>      </a:t>
                          </a:r>
                        </a:p>
                      </a:txBody>
                      <a:tcPr>
                        <a:lnTlToBr w="12700" cap="flat" cmpd="sng" algn="ctr">
                          <a:solidFill>
                            <a:schemeClr val="tx1"/>
                          </a:solidFill>
                          <a:prstDash val="solid"/>
                          <a:round/>
                          <a:headEnd type="none" w="med" len="med"/>
                          <a:tailEnd type="none" w="med" len="med"/>
                        </a:lnTlToBr>
                      </a:tcPr>
                    </a:tc>
                    <a:tc>
                      <a:txBody>
                        <a:bodyPr/>
                        <a:lstStyle/>
                        <a:p>
                          <a:endParaRPr lang="en-US"/>
                        </a:p>
                      </a:txBody>
                      <a:tcPr anchor="ctr">
                        <a:blipFill>
                          <a:blip r:embed="rId3"/>
                          <a:stretch>
                            <a:fillRect l="-100602" t="-1389" r="-300602" b="-327778"/>
                          </a:stretch>
                        </a:blipFill>
                      </a:tcPr>
                    </a:tc>
                    <a:tc>
                      <a:txBody>
                        <a:bodyPr/>
                        <a:lstStyle/>
                        <a:p>
                          <a:endParaRPr lang="en-US"/>
                        </a:p>
                      </a:txBody>
                      <a:tcPr anchor="ctr">
                        <a:blipFill>
                          <a:blip r:embed="rId3"/>
                          <a:stretch>
                            <a:fillRect l="-200602" t="-1389" r="-200602" b="-327778"/>
                          </a:stretch>
                        </a:blipFill>
                      </a:tcPr>
                    </a:tc>
                    <a:tc>
                      <a:txBody>
                        <a:bodyPr/>
                        <a:lstStyle/>
                        <a:p>
                          <a:endParaRPr lang="en-US"/>
                        </a:p>
                      </a:txBody>
                      <a:tcPr anchor="ctr">
                        <a:blipFill>
                          <a:blip r:embed="rId3"/>
                          <a:stretch>
                            <a:fillRect l="-300602" t="-1389" r="-100602" b="-327778"/>
                          </a:stretch>
                        </a:blipFill>
                      </a:tcPr>
                    </a:tc>
                    <a:tc>
                      <a:txBody>
                        <a:bodyPr/>
                        <a:lstStyle/>
                        <a:p>
                          <a:endParaRPr lang="en-US"/>
                        </a:p>
                      </a:txBody>
                      <a:tcPr anchor="ctr">
                        <a:blipFill>
                          <a:blip r:embed="rId3"/>
                          <a:stretch>
                            <a:fillRect l="-400602" t="-1389" r="-602" b="-327778"/>
                          </a:stretch>
                        </a:blipFill>
                      </a:tcPr>
                    </a:tc>
                    <a:extLst>
                      <a:ext uri="{0D108BD9-81ED-4DB2-BD59-A6C34878D82A}">
                        <a16:rowId xmlns:a16="http://schemas.microsoft.com/office/drawing/2014/main" val="1093135897"/>
                      </a:ext>
                    </a:extLst>
                  </a:tr>
                  <a:tr h="1221706">
                    <a:tc>
                      <a:txBody>
                        <a:bodyPr/>
                        <a:lstStyle/>
                        <a:p>
                          <a:endParaRPr lang="en-US"/>
                        </a:p>
                      </a:txBody>
                      <a:tcPr anchor="ctr">
                        <a:blipFill>
                          <a:blip r:embed="rId3"/>
                          <a:stretch>
                            <a:fillRect l="-602" t="-75258" r="-400602" b="-143299"/>
                          </a:stretch>
                        </a:blipFill>
                      </a:tcPr>
                    </a:tc>
                    <a:tc>
                      <a:txBody>
                        <a:bodyPr/>
                        <a:lstStyle/>
                        <a:p>
                          <a:pPr algn="ctr"/>
                          <a:r>
                            <a:rPr lang="en-US" dirty="0"/>
                            <a:t>F180</a:t>
                          </a:r>
                        </a:p>
                      </a:txBody>
                      <a:tcPr anchor="ctr"/>
                    </a:tc>
                    <a:tc>
                      <a:txBody>
                        <a:bodyPr/>
                        <a:lstStyle/>
                        <a:p>
                          <a:pPr algn="ctr"/>
                          <a:r>
                            <a:rPr lang="en-US" dirty="0"/>
                            <a:t>F12</a:t>
                          </a:r>
                        </a:p>
                      </a:txBody>
                      <a:tcPr anchor="ctr"/>
                    </a:tc>
                    <a:tc>
                      <a:txBody>
                        <a:bodyPr/>
                        <a:lstStyle/>
                        <a:p>
                          <a:pPr algn="ctr"/>
                          <a:r>
                            <a:rPr lang="en-US" dirty="0"/>
                            <a:t>F4</a:t>
                          </a:r>
                        </a:p>
                      </a:txBody>
                      <a:tcPr anchor="ctr"/>
                    </a:tc>
                    <a:tc>
                      <a:txBody>
                        <a:bodyPr/>
                        <a:lstStyle/>
                        <a:p>
                          <a:pPr algn="ctr"/>
                          <a:r>
                            <a:rPr lang="en-US" dirty="0"/>
                            <a:t>F1</a:t>
                          </a:r>
                        </a:p>
                      </a:txBody>
                      <a:tcPr anchor="ctr"/>
                    </a:tc>
                    <a:extLst>
                      <a:ext uri="{0D108BD9-81ED-4DB2-BD59-A6C34878D82A}">
                        <a16:rowId xmlns:a16="http://schemas.microsoft.com/office/drawing/2014/main" val="3317313010"/>
                      </a:ext>
                    </a:extLst>
                  </a:tr>
                  <a:tr h="1737360">
                    <a:tc>
                      <a:txBody>
                        <a:bodyPr/>
                        <a:lstStyle/>
                        <a:p>
                          <a:endParaRPr lang="en-US"/>
                        </a:p>
                      </a:txBody>
                      <a:tcPr anchor="ctr">
                        <a:blipFill>
                          <a:blip r:embed="rId3"/>
                          <a:stretch>
                            <a:fillRect l="-602" t="-124088" r="-400602" b="-1460"/>
                          </a:stretch>
                        </a:blipFill>
                      </a:tcPr>
                    </a:tc>
                    <a:tc>
                      <a:txBody>
                        <a:bodyPr/>
                        <a:lstStyle/>
                        <a:p>
                          <a:pPr algn="ctr"/>
                          <a:r>
                            <a:rPr lang="en-US" dirty="0"/>
                            <a:t>G180</a:t>
                          </a:r>
                        </a:p>
                      </a:txBody>
                      <a:tcPr anchor="ctr"/>
                    </a:tc>
                    <a:tc>
                      <a:txBody>
                        <a:bodyPr/>
                        <a:lstStyle/>
                        <a:p>
                          <a:pPr algn="ctr"/>
                          <a:r>
                            <a:rPr lang="en-US" dirty="0"/>
                            <a:t>G12</a:t>
                          </a:r>
                        </a:p>
                      </a:txBody>
                      <a:tcPr anchor="ctr"/>
                    </a:tc>
                    <a:tc>
                      <a:txBody>
                        <a:bodyPr/>
                        <a:lstStyle/>
                        <a:p>
                          <a:pPr algn="ctr"/>
                          <a:r>
                            <a:rPr lang="en-US" dirty="0"/>
                            <a:t>G4</a:t>
                          </a:r>
                        </a:p>
                      </a:txBody>
                      <a:tcPr anchor="ctr"/>
                    </a:tc>
                    <a:tc>
                      <a:txBody>
                        <a:bodyPr/>
                        <a:lstStyle/>
                        <a:p>
                          <a:pPr algn="ctr"/>
                          <a:r>
                            <a:rPr lang="en-US" dirty="0"/>
                            <a:t>G1</a:t>
                          </a:r>
                        </a:p>
                      </a:txBody>
                      <a:tcPr anchor="ctr"/>
                    </a:tc>
                    <a:extLst>
                      <a:ext uri="{0D108BD9-81ED-4DB2-BD59-A6C34878D82A}">
                        <a16:rowId xmlns:a16="http://schemas.microsoft.com/office/drawing/2014/main" val="3901403290"/>
                      </a:ext>
                    </a:extLst>
                  </a:tr>
                </a:tbl>
              </a:graphicData>
            </a:graphic>
          </p:graphicFrame>
        </mc:Fallback>
      </mc:AlternateContent>
    </p:spTree>
    <p:extLst>
      <p:ext uri="{BB962C8B-B14F-4D97-AF65-F5344CB8AC3E}">
        <p14:creationId xmlns:p14="http://schemas.microsoft.com/office/powerpoint/2010/main" val="25765266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6B8EC5-7133-EB9B-D6E7-000CC3549BE3}"/>
            </a:ext>
          </a:extLst>
        </p:cNvPr>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ED92ED-E395-1178-8F21-081B9877EAEC}"/>
              </a:ext>
            </a:extLst>
          </p:cNvPr>
          <p:cNvSpPr>
            <a:spLocks noGrp="1"/>
          </p:cNvSpPr>
          <p:nvPr>
            <p:ph type="sldNum" sz="quarter" idx="12"/>
          </p:nvPr>
        </p:nvSpPr>
        <p:spPr/>
        <p:txBody>
          <a:bodyPr/>
          <a:lstStyle/>
          <a:p>
            <a:fld id="{6078145F-DD4D-194F-AAD8-F6593843D0CB}" type="slidenum">
              <a:rPr lang="en-US" smtClean="0"/>
              <a:t>12</a:t>
            </a:fld>
            <a:endParaRPr lang="en-US"/>
          </a:p>
        </p:txBody>
      </p:sp>
      <p:sp>
        <p:nvSpPr>
          <p:cNvPr id="3" name="Title 2">
            <a:extLst>
              <a:ext uri="{FF2B5EF4-FFF2-40B4-BE49-F238E27FC236}">
                <a16:creationId xmlns:a16="http://schemas.microsoft.com/office/drawing/2014/main" id="{9B6CAF11-C640-4863-909C-C78CFBAA0188}"/>
              </a:ext>
            </a:extLst>
          </p:cNvPr>
          <p:cNvSpPr>
            <a:spLocks noGrp="1"/>
          </p:cNvSpPr>
          <p:nvPr>
            <p:ph type="title"/>
          </p:nvPr>
        </p:nvSpPr>
        <p:spPr/>
        <p:txBody>
          <a:bodyPr/>
          <a:lstStyle/>
          <a:p>
            <a:r>
              <a:rPr lang="en-US" dirty="0"/>
              <a:t>Dimensionality reduction via KL</a:t>
            </a:r>
          </a:p>
        </p:txBody>
      </p:sp>
      <p:pic>
        <p:nvPicPr>
          <p:cNvPr id="7" name="Picture 6" descr="A graph of a number of blue bars&#10;&#10;Description automatically generated">
            <a:extLst>
              <a:ext uri="{FF2B5EF4-FFF2-40B4-BE49-F238E27FC236}">
                <a16:creationId xmlns:a16="http://schemas.microsoft.com/office/drawing/2014/main" id="{CD1AC617-E69F-8BF8-DF8C-F839B1725DDF}"/>
              </a:ext>
            </a:extLst>
          </p:cNvPr>
          <p:cNvPicPr>
            <a:picLocks noChangeAspect="1"/>
          </p:cNvPicPr>
          <p:nvPr/>
        </p:nvPicPr>
        <p:blipFill>
          <a:blip r:embed="rId3"/>
          <a:stretch>
            <a:fillRect/>
          </a:stretch>
        </p:blipFill>
        <p:spPr>
          <a:xfrm>
            <a:off x="917144" y="2069215"/>
            <a:ext cx="3735977" cy="4669971"/>
          </a:xfrm>
          <a:prstGeom prst="rect">
            <a:avLst/>
          </a:prstGeom>
        </p:spPr>
      </p:pic>
      <p:pic>
        <p:nvPicPr>
          <p:cNvPr id="13" name="Picture 12" descr="A graph with red and blue bars&#10;&#10;Description automatically generated">
            <a:extLst>
              <a:ext uri="{FF2B5EF4-FFF2-40B4-BE49-F238E27FC236}">
                <a16:creationId xmlns:a16="http://schemas.microsoft.com/office/drawing/2014/main" id="{B9A1BB01-BCDA-6B88-AFBA-D3A490763332}"/>
              </a:ext>
            </a:extLst>
          </p:cNvPr>
          <p:cNvPicPr>
            <a:picLocks noChangeAspect="1"/>
          </p:cNvPicPr>
          <p:nvPr/>
        </p:nvPicPr>
        <p:blipFill>
          <a:blip r:embed="rId4"/>
          <a:stretch>
            <a:fillRect/>
          </a:stretch>
        </p:blipFill>
        <p:spPr>
          <a:xfrm>
            <a:off x="6587288" y="2069213"/>
            <a:ext cx="3735978" cy="4669973"/>
          </a:xfrm>
          <a:prstGeom prst="rect">
            <a:avLst/>
          </a:prstGeom>
        </p:spPr>
      </p:pic>
      <p:sp>
        <p:nvSpPr>
          <p:cNvPr id="2" name="TextBox 1">
            <a:extLst>
              <a:ext uri="{FF2B5EF4-FFF2-40B4-BE49-F238E27FC236}">
                <a16:creationId xmlns:a16="http://schemas.microsoft.com/office/drawing/2014/main" id="{A08514A6-EF96-80F3-7149-F54342EB2B49}"/>
              </a:ext>
            </a:extLst>
          </p:cNvPr>
          <p:cNvSpPr txBox="1"/>
          <p:nvPr/>
        </p:nvSpPr>
        <p:spPr>
          <a:xfrm>
            <a:off x="673461" y="2069215"/>
            <a:ext cx="4265911" cy="430887"/>
          </a:xfrm>
          <a:prstGeom prst="rect">
            <a:avLst/>
          </a:prstGeom>
          <a:noFill/>
        </p:spPr>
        <p:txBody>
          <a:bodyPr wrap="none" rtlCol="0">
            <a:spAutoFit/>
          </a:bodyPr>
          <a:lstStyle/>
          <a:p>
            <a:pPr algn="l"/>
            <a:r>
              <a:rPr lang="en-US" sz="2200" dirty="0">
                <a:solidFill>
                  <a:schemeClr val="tx1">
                    <a:lumMod val="75000"/>
                    <a:lumOff val="25000"/>
                  </a:schemeClr>
                </a:solidFill>
              </a:rPr>
              <a:t>Per-site dimensionality reduction</a:t>
            </a:r>
          </a:p>
        </p:txBody>
      </p:sp>
      <p:sp>
        <p:nvSpPr>
          <p:cNvPr id="4" name="TextBox 3">
            <a:extLst>
              <a:ext uri="{FF2B5EF4-FFF2-40B4-BE49-F238E27FC236}">
                <a16:creationId xmlns:a16="http://schemas.microsoft.com/office/drawing/2014/main" id="{8626E2EA-FBF6-A129-41D3-FDCC892A38A0}"/>
              </a:ext>
            </a:extLst>
          </p:cNvPr>
          <p:cNvSpPr txBox="1"/>
          <p:nvPr/>
        </p:nvSpPr>
        <p:spPr>
          <a:xfrm>
            <a:off x="6188396" y="2069214"/>
            <a:ext cx="4355423" cy="430887"/>
          </a:xfrm>
          <a:prstGeom prst="rect">
            <a:avLst/>
          </a:prstGeom>
          <a:noFill/>
        </p:spPr>
        <p:txBody>
          <a:bodyPr wrap="none" rtlCol="0">
            <a:spAutoFit/>
          </a:bodyPr>
          <a:lstStyle/>
          <a:p>
            <a:pPr algn="l"/>
            <a:r>
              <a:rPr lang="en-US" sz="2200" dirty="0">
                <a:solidFill>
                  <a:schemeClr val="tx1">
                    <a:lumMod val="75000"/>
                    <a:lumOff val="25000"/>
                  </a:schemeClr>
                </a:solidFill>
              </a:rPr>
              <a:t>Per-PFT dimensionality reduction</a:t>
            </a:r>
          </a:p>
        </p:txBody>
      </p:sp>
    </p:spTree>
    <p:extLst>
      <p:ext uri="{BB962C8B-B14F-4D97-AF65-F5344CB8AC3E}">
        <p14:creationId xmlns:p14="http://schemas.microsoft.com/office/powerpoint/2010/main" val="10627263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16FC5A-FAD0-57A8-6FAA-2D67DEE6A111}"/>
            </a:ext>
          </a:extLst>
        </p:cNvPr>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28525BB0-0ECC-9A20-EBD6-669C88415CAC}"/>
              </a:ext>
            </a:extLst>
          </p:cNvPr>
          <p:cNvSpPr>
            <a:spLocks noGrp="1"/>
          </p:cNvSpPr>
          <p:nvPr>
            <p:ph type="sldNum" sz="quarter" idx="12"/>
          </p:nvPr>
        </p:nvSpPr>
        <p:spPr/>
        <p:txBody>
          <a:bodyPr/>
          <a:lstStyle/>
          <a:p>
            <a:fld id="{6078145F-DD4D-194F-AAD8-F6593843D0CB}" type="slidenum">
              <a:rPr lang="en-US" smtClean="0"/>
              <a:t>13</a:t>
            </a:fld>
            <a:endParaRPr lang="en-US"/>
          </a:p>
        </p:txBody>
      </p:sp>
      <p:sp>
        <p:nvSpPr>
          <p:cNvPr id="3" name="Title 2">
            <a:extLst>
              <a:ext uri="{FF2B5EF4-FFF2-40B4-BE49-F238E27FC236}">
                <a16:creationId xmlns:a16="http://schemas.microsoft.com/office/drawing/2014/main" id="{CAC4F546-37FB-C5E3-106C-F5CCE2F564F1}"/>
              </a:ext>
            </a:extLst>
          </p:cNvPr>
          <p:cNvSpPr>
            <a:spLocks noGrp="1"/>
          </p:cNvSpPr>
          <p:nvPr>
            <p:ph type="title"/>
          </p:nvPr>
        </p:nvSpPr>
        <p:spPr/>
        <p:txBody>
          <a:bodyPr/>
          <a:lstStyle/>
          <a:p>
            <a:r>
              <a:rPr lang="en-US" dirty="0"/>
              <a:t>KL+NN a single training sample approximation</a:t>
            </a:r>
          </a:p>
        </p:txBody>
      </p:sp>
      <p:pic>
        <p:nvPicPr>
          <p:cNvPr id="11" name="Picture 10" descr="A graph with red and blue lines&#10;&#10;Description automatically generated">
            <a:extLst>
              <a:ext uri="{FF2B5EF4-FFF2-40B4-BE49-F238E27FC236}">
                <a16:creationId xmlns:a16="http://schemas.microsoft.com/office/drawing/2014/main" id="{300BA868-1904-F150-6A29-124C2C58513B}"/>
              </a:ext>
            </a:extLst>
          </p:cNvPr>
          <p:cNvPicPr>
            <a:picLocks noChangeAspect="1"/>
          </p:cNvPicPr>
          <p:nvPr/>
        </p:nvPicPr>
        <p:blipFill>
          <a:blip r:embed="rId3"/>
          <a:stretch>
            <a:fillRect/>
          </a:stretch>
        </p:blipFill>
        <p:spPr>
          <a:xfrm>
            <a:off x="451412" y="2069215"/>
            <a:ext cx="10793231" cy="3597744"/>
          </a:xfrm>
          <a:prstGeom prst="rect">
            <a:avLst/>
          </a:prstGeom>
        </p:spPr>
      </p:pic>
    </p:spTree>
    <p:extLst>
      <p:ext uri="{BB962C8B-B14F-4D97-AF65-F5344CB8AC3E}">
        <p14:creationId xmlns:p14="http://schemas.microsoft.com/office/powerpoint/2010/main" val="6085992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5A1DA3-DF69-0C96-C877-EAE58074D663}"/>
            </a:ext>
          </a:extLst>
        </p:cNvPr>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9BFED096-9DC8-C7BC-2958-C63FA43FFCB9}"/>
              </a:ext>
            </a:extLst>
          </p:cNvPr>
          <p:cNvSpPr>
            <a:spLocks noGrp="1"/>
          </p:cNvSpPr>
          <p:nvPr>
            <p:ph type="sldNum" sz="quarter" idx="12"/>
          </p:nvPr>
        </p:nvSpPr>
        <p:spPr/>
        <p:txBody>
          <a:bodyPr/>
          <a:lstStyle/>
          <a:p>
            <a:fld id="{6078145F-DD4D-194F-AAD8-F6593843D0CB}" type="slidenum">
              <a:rPr lang="en-US" smtClean="0"/>
              <a:t>14</a:t>
            </a:fld>
            <a:endParaRPr lang="en-US"/>
          </a:p>
        </p:txBody>
      </p:sp>
      <p:pic>
        <p:nvPicPr>
          <p:cNvPr id="4" name="Picture 3" descr="A graph showing a number of sites&#10;&#10;Description automatically generated with medium confidence">
            <a:extLst>
              <a:ext uri="{FF2B5EF4-FFF2-40B4-BE49-F238E27FC236}">
                <a16:creationId xmlns:a16="http://schemas.microsoft.com/office/drawing/2014/main" id="{19402816-2E01-0AD0-3493-4C600DA1A5BB}"/>
              </a:ext>
            </a:extLst>
          </p:cNvPr>
          <p:cNvPicPr>
            <a:picLocks noChangeAspect="1"/>
          </p:cNvPicPr>
          <p:nvPr/>
        </p:nvPicPr>
        <p:blipFill>
          <a:blip r:embed="rId3"/>
          <a:stretch>
            <a:fillRect/>
          </a:stretch>
        </p:blipFill>
        <p:spPr>
          <a:xfrm>
            <a:off x="0" y="2633225"/>
            <a:ext cx="11627893" cy="4228324"/>
          </a:xfrm>
          <a:prstGeom prst="rect">
            <a:avLst/>
          </a:prstGeom>
        </p:spPr>
      </p:pic>
      <p:sp>
        <p:nvSpPr>
          <p:cNvPr id="6" name="Rounded Rectangle 5">
            <a:extLst>
              <a:ext uri="{FF2B5EF4-FFF2-40B4-BE49-F238E27FC236}">
                <a16:creationId xmlns:a16="http://schemas.microsoft.com/office/drawing/2014/main" id="{7B0AC9E3-CB7C-74D6-EE7D-32076D68FC23}"/>
              </a:ext>
            </a:extLst>
          </p:cNvPr>
          <p:cNvSpPr/>
          <p:nvPr/>
        </p:nvSpPr>
        <p:spPr>
          <a:xfrm>
            <a:off x="2176362" y="1756630"/>
            <a:ext cx="8458981" cy="876595"/>
          </a:xfrm>
          <a:prstGeom prst="roundRect">
            <a:avLst/>
          </a:prstGeom>
          <a:solidFill>
            <a:schemeClr val="accent3">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sp>
        <p:nvSpPr>
          <p:cNvPr id="7" name="Title 1">
            <a:extLst>
              <a:ext uri="{FF2B5EF4-FFF2-40B4-BE49-F238E27FC236}">
                <a16:creationId xmlns:a16="http://schemas.microsoft.com/office/drawing/2014/main" id="{9B309C9B-E6EF-6781-98E3-3E2E3BB719F3}"/>
              </a:ext>
            </a:extLst>
          </p:cNvPr>
          <p:cNvSpPr txBox="1">
            <a:spLocks/>
          </p:cNvSpPr>
          <p:nvPr/>
        </p:nvSpPr>
        <p:spPr>
          <a:xfrm>
            <a:off x="2237445" y="1862673"/>
            <a:ext cx="8336816" cy="770552"/>
          </a:xfrm>
          <a:prstGeom prst="rect">
            <a:avLst/>
          </a:prstGeom>
        </p:spPr>
        <p:txBody>
          <a:bodyPr vert="horz" lIns="0" tIns="45720" rIns="0" bIns="45720" rtlCol="0" anchor="t" anchorCtr="0">
            <a:noAutofit/>
          </a:bodyPr>
          <a:lstStyle>
            <a:lvl1pPr algn="l" defTabSz="914400" rtl="0" eaLnBrk="1" latinLnBrk="0" hangingPunct="1">
              <a:lnSpc>
                <a:spcPct val="90000"/>
              </a:lnSpc>
              <a:spcBef>
                <a:spcPct val="0"/>
              </a:spcBef>
              <a:buNone/>
              <a:defRPr sz="3400" kern="1200">
                <a:solidFill>
                  <a:schemeClr val="tx1">
                    <a:lumMod val="85000"/>
                    <a:lumOff val="15000"/>
                  </a:schemeClr>
                </a:solidFill>
                <a:latin typeface="+mj-lt"/>
                <a:ea typeface="+mj-ea"/>
                <a:cs typeface="+mj-cs"/>
              </a:defRPr>
            </a:lvl1pPr>
          </a:lstStyle>
          <a:p>
            <a:pPr algn="ctr"/>
            <a:r>
              <a:rPr lang="en-US" sz="2200" dirty="0">
                <a:latin typeface="Arial" panose="020B0604020202020204" pitchFamily="34" charset="0"/>
                <a:cs typeface="Arial" panose="020B0604020202020204" pitchFamily="34" charset="0"/>
              </a:rPr>
              <a:t>Instead of 96x180=</a:t>
            </a:r>
            <a:r>
              <a:rPr lang="en-US" sz="2200" b="1" dirty="0">
                <a:latin typeface="Arial" panose="020B0604020202020204" pitchFamily="34" charset="0"/>
                <a:cs typeface="Arial" panose="020B0604020202020204" pitchFamily="34" charset="0"/>
              </a:rPr>
              <a:t>17280 </a:t>
            </a:r>
            <a:r>
              <a:rPr lang="en-US" sz="2200" dirty="0">
                <a:latin typeface="Arial" panose="020B0604020202020204" pitchFamily="34" charset="0"/>
                <a:cs typeface="Arial" panose="020B0604020202020204" pitchFamily="34" charset="0"/>
              </a:rPr>
              <a:t>surrogates, we build </a:t>
            </a:r>
          </a:p>
          <a:p>
            <a:pPr algn="ctr"/>
            <a:r>
              <a:rPr lang="en-US" sz="2200" dirty="0">
                <a:latin typeface="Arial" panose="020B0604020202020204" pitchFamily="34" charset="0"/>
                <a:cs typeface="Arial" panose="020B0604020202020204" pitchFamily="34" charset="0"/>
              </a:rPr>
              <a:t>a single NN surrogate in the reduced, </a:t>
            </a:r>
            <a:r>
              <a:rPr lang="en-US" sz="2200" b="1" dirty="0">
                <a:latin typeface="Arial" panose="020B0604020202020204" pitchFamily="34" charset="0"/>
                <a:cs typeface="Arial" panose="020B0604020202020204" pitchFamily="34" charset="0"/>
              </a:rPr>
              <a:t>8</a:t>
            </a:r>
            <a:r>
              <a:rPr lang="en-US" sz="2200" dirty="0">
                <a:latin typeface="Arial" panose="020B0604020202020204" pitchFamily="34" charset="0"/>
                <a:cs typeface="Arial" panose="020B0604020202020204" pitchFamily="34" charset="0"/>
              </a:rPr>
              <a:t>-dimensional latent space</a:t>
            </a:r>
          </a:p>
        </p:txBody>
      </p:sp>
      <p:sp>
        <p:nvSpPr>
          <p:cNvPr id="2" name="Title 2">
            <a:extLst>
              <a:ext uri="{FF2B5EF4-FFF2-40B4-BE49-F238E27FC236}">
                <a16:creationId xmlns:a16="http://schemas.microsoft.com/office/drawing/2014/main" id="{4B91DE55-15DC-8C3E-8272-B3410A2E0B6D}"/>
              </a:ext>
            </a:extLst>
          </p:cNvPr>
          <p:cNvSpPr>
            <a:spLocks noGrp="1"/>
          </p:cNvSpPr>
          <p:nvPr>
            <p:ph type="title"/>
          </p:nvPr>
        </p:nvSpPr>
        <p:spPr>
          <a:xfrm>
            <a:off x="163367" y="1092754"/>
            <a:ext cx="10972800" cy="914468"/>
          </a:xfrm>
        </p:spPr>
        <p:txBody>
          <a:bodyPr/>
          <a:lstStyle/>
          <a:p>
            <a:r>
              <a:rPr lang="en-US" dirty="0"/>
              <a:t>KL+NN surrogate performance</a:t>
            </a:r>
          </a:p>
        </p:txBody>
      </p:sp>
    </p:spTree>
    <p:extLst>
      <p:ext uri="{BB962C8B-B14F-4D97-AF65-F5344CB8AC3E}">
        <p14:creationId xmlns:p14="http://schemas.microsoft.com/office/powerpoint/2010/main" val="12569388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9A2B41-F0ED-19A7-7FC9-C4618D8E91E0}"/>
            </a:ext>
          </a:extLst>
        </p:cNvPr>
        <p:cNvGrpSpPr/>
        <p:nvPr/>
      </p:nvGrpSpPr>
      <p:grpSpPr>
        <a:xfrm>
          <a:off x="0" y="0"/>
          <a:ext cx="0" cy="0"/>
          <a:chOff x="0" y="0"/>
          <a:chExt cx="0" cy="0"/>
        </a:xfrm>
      </p:grpSpPr>
      <p:pic>
        <p:nvPicPr>
          <p:cNvPr id="3" name="Picture 2" descr="A graph of different colored lines&#10;&#10;Description automatically generated with medium confidence">
            <a:extLst>
              <a:ext uri="{FF2B5EF4-FFF2-40B4-BE49-F238E27FC236}">
                <a16:creationId xmlns:a16="http://schemas.microsoft.com/office/drawing/2014/main" id="{FB311CAE-46A7-7229-06BD-8B552963A497}"/>
              </a:ext>
            </a:extLst>
          </p:cNvPr>
          <p:cNvPicPr>
            <a:picLocks noChangeAspect="1"/>
          </p:cNvPicPr>
          <p:nvPr/>
        </p:nvPicPr>
        <p:blipFill>
          <a:blip r:embed="rId3"/>
          <a:stretch>
            <a:fillRect/>
          </a:stretch>
        </p:blipFill>
        <p:spPr>
          <a:xfrm>
            <a:off x="1831086" y="1740103"/>
            <a:ext cx="8529828" cy="5117897"/>
          </a:xfrm>
          <a:prstGeom prst="rect">
            <a:avLst/>
          </a:prstGeom>
        </p:spPr>
      </p:pic>
      <p:sp>
        <p:nvSpPr>
          <p:cNvPr id="10" name="Title 1">
            <a:extLst>
              <a:ext uri="{FF2B5EF4-FFF2-40B4-BE49-F238E27FC236}">
                <a16:creationId xmlns:a16="http://schemas.microsoft.com/office/drawing/2014/main" id="{D4A885B3-E84D-05F2-BBB4-C59CCE5F503D}"/>
              </a:ext>
            </a:extLst>
          </p:cNvPr>
          <p:cNvSpPr>
            <a:spLocks noGrp="1"/>
          </p:cNvSpPr>
          <p:nvPr>
            <p:ph type="title"/>
          </p:nvPr>
        </p:nvSpPr>
        <p:spPr>
          <a:xfrm>
            <a:off x="612817" y="1154746"/>
            <a:ext cx="11394125" cy="978853"/>
          </a:xfrm>
        </p:spPr>
        <p:txBody>
          <a:bodyPr/>
          <a:lstStyle/>
          <a:p>
            <a:pPr algn="ctr"/>
            <a:r>
              <a:rPr lang="en-US" dirty="0"/>
              <a:t>Sensitivity at 96 FLUXNET sites:</a:t>
            </a:r>
            <a:br>
              <a:rPr lang="en-US" dirty="0"/>
            </a:br>
            <a:r>
              <a:rPr lang="en-US" dirty="0"/>
              <a:t>RuBisCO leaf fraction is the most impactful parameter</a:t>
            </a:r>
          </a:p>
        </p:txBody>
      </p:sp>
      <p:sp>
        <p:nvSpPr>
          <p:cNvPr id="5" name="Slide Number Placeholder 4">
            <a:extLst>
              <a:ext uri="{FF2B5EF4-FFF2-40B4-BE49-F238E27FC236}">
                <a16:creationId xmlns:a16="http://schemas.microsoft.com/office/drawing/2014/main" id="{61C514C7-59EC-9049-F721-F073724FD212}"/>
              </a:ext>
            </a:extLst>
          </p:cNvPr>
          <p:cNvSpPr>
            <a:spLocks noGrp="1"/>
          </p:cNvSpPr>
          <p:nvPr>
            <p:ph type="sldNum" sz="quarter" idx="12"/>
          </p:nvPr>
        </p:nvSpPr>
        <p:spPr/>
        <p:txBody>
          <a:bodyPr/>
          <a:lstStyle/>
          <a:p>
            <a:fld id="{6078145F-DD4D-194F-AAD8-F6593843D0CB}" type="slidenum">
              <a:rPr lang="en-US" smtClean="0"/>
              <a:t>15</a:t>
            </a:fld>
            <a:endParaRPr lang="en-US"/>
          </a:p>
        </p:txBody>
      </p:sp>
    </p:spTree>
    <p:extLst>
      <p:ext uri="{BB962C8B-B14F-4D97-AF65-F5344CB8AC3E}">
        <p14:creationId xmlns:p14="http://schemas.microsoft.com/office/powerpoint/2010/main" val="39094951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84157B-DDE6-4643-9663-94AED209D8A9}"/>
            </a:ext>
          </a:extLst>
        </p:cNvPr>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E8641166-4C26-41E6-C0DF-940086A31E9C}"/>
              </a:ext>
            </a:extLst>
          </p:cNvPr>
          <p:cNvSpPr>
            <a:spLocks noGrp="1"/>
          </p:cNvSpPr>
          <p:nvPr>
            <p:ph type="sldNum" sz="quarter" idx="12"/>
          </p:nvPr>
        </p:nvSpPr>
        <p:spPr/>
        <p:txBody>
          <a:bodyPr/>
          <a:lstStyle/>
          <a:p>
            <a:fld id="{6078145F-DD4D-194F-AAD8-F6593843D0CB}" type="slidenum">
              <a:rPr lang="en-US" smtClean="0"/>
              <a:t>16</a:t>
            </a:fld>
            <a:endParaRPr lang="en-US"/>
          </a:p>
        </p:txBody>
      </p:sp>
      <p:sp>
        <p:nvSpPr>
          <p:cNvPr id="2" name="Rounded Rectangle 1">
            <a:extLst>
              <a:ext uri="{FF2B5EF4-FFF2-40B4-BE49-F238E27FC236}">
                <a16:creationId xmlns:a16="http://schemas.microsoft.com/office/drawing/2014/main" id="{462372BA-EDA5-5D8F-719D-181216CAD14F}"/>
              </a:ext>
            </a:extLst>
          </p:cNvPr>
          <p:cNvSpPr/>
          <p:nvPr/>
        </p:nvSpPr>
        <p:spPr>
          <a:xfrm>
            <a:off x="242208" y="1098707"/>
            <a:ext cx="11821886" cy="536130"/>
          </a:xfrm>
          <a:prstGeom prst="roundRect">
            <a:avLst/>
          </a:prstGeom>
          <a:solidFill>
            <a:schemeClr val="accent3">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sp>
        <p:nvSpPr>
          <p:cNvPr id="4" name="Title 1">
            <a:extLst>
              <a:ext uri="{FF2B5EF4-FFF2-40B4-BE49-F238E27FC236}">
                <a16:creationId xmlns:a16="http://schemas.microsoft.com/office/drawing/2014/main" id="{16F91977-00B8-9D7B-EEA9-E43E31A6713F}"/>
              </a:ext>
            </a:extLst>
          </p:cNvPr>
          <p:cNvSpPr txBox="1">
            <a:spLocks/>
          </p:cNvSpPr>
          <p:nvPr/>
        </p:nvSpPr>
        <p:spPr>
          <a:xfrm>
            <a:off x="334424" y="1164809"/>
            <a:ext cx="11672519" cy="770552"/>
          </a:xfrm>
          <a:prstGeom prst="rect">
            <a:avLst/>
          </a:prstGeom>
        </p:spPr>
        <p:txBody>
          <a:bodyPr vert="horz" lIns="0" tIns="45720" rIns="0" bIns="45720" rtlCol="0" anchor="t" anchorCtr="0">
            <a:noAutofit/>
          </a:bodyPr>
          <a:lstStyle>
            <a:lvl1pPr algn="l" defTabSz="914400" rtl="0" eaLnBrk="1" latinLnBrk="0" hangingPunct="1">
              <a:lnSpc>
                <a:spcPct val="90000"/>
              </a:lnSpc>
              <a:spcBef>
                <a:spcPct val="0"/>
              </a:spcBef>
              <a:buNone/>
              <a:defRPr sz="3400" kern="1200">
                <a:solidFill>
                  <a:schemeClr val="tx1">
                    <a:lumMod val="85000"/>
                    <a:lumOff val="15000"/>
                  </a:schemeClr>
                </a:solidFill>
                <a:latin typeface="+mj-lt"/>
                <a:ea typeface="+mj-ea"/>
                <a:cs typeface="+mj-cs"/>
              </a:defRPr>
            </a:lvl1pPr>
          </a:lstStyle>
          <a:p>
            <a:pPr algn="ctr"/>
            <a:r>
              <a:rPr lang="en-US" sz="2200" dirty="0">
                <a:latin typeface="Arial" panose="020B0604020202020204" pitchFamily="34" charset="0"/>
                <a:cs typeface="Arial" panose="020B0604020202020204" pitchFamily="34" charset="0"/>
              </a:rPr>
              <a:t>Dimensionality reduction from 4000 cells x 4 seasons = </a:t>
            </a:r>
            <a:r>
              <a:rPr lang="en-US" sz="2200" b="1" dirty="0">
                <a:latin typeface="Arial" panose="020B0604020202020204" pitchFamily="34" charset="0"/>
                <a:cs typeface="Arial" panose="020B0604020202020204" pitchFamily="34" charset="0"/>
              </a:rPr>
              <a:t>16000 </a:t>
            </a:r>
            <a:r>
              <a:rPr lang="en-US" sz="2200" dirty="0">
                <a:latin typeface="Arial" panose="020B0604020202020204" pitchFamily="34" charset="0"/>
                <a:cs typeface="Arial" panose="020B0604020202020204" pitchFamily="34" charset="0"/>
              </a:rPr>
              <a:t>to </a:t>
            </a:r>
            <a:r>
              <a:rPr lang="en-US" sz="2200" b="1" dirty="0">
                <a:latin typeface="Arial" panose="020B0604020202020204" pitchFamily="34" charset="0"/>
                <a:cs typeface="Arial" panose="020B0604020202020204" pitchFamily="34" charset="0"/>
              </a:rPr>
              <a:t>11</a:t>
            </a:r>
            <a:r>
              <a:rPr lang="en-US" sz="2200" dirty="0">
                <a:latin typeface="Arial" panose="020B0604020202020204" pitchFamily="34" charset="0"/>
                <a:cs typeface="Arial" panose="020B0604020202020204" pitchFamily="34" charset="0"/>
              </a:rPr>
              <a:t>-dimensional latent space</a:t>
            </a:r>
          </a:p>
        </p:txBody>
      </p:sp>
      <p:pic>
        <p:nvPicPr>
          <p:cNvPr id="14" name="Picture 13" descr="A map of the world&#10;&#10;Description automatically generated">
            <a:extLst>
              <a:ext uri="{FF2B5EF4-FFF2-40B4-BE49-F238E27FC236}">
                <a16:creationId xmlns:a16="http://schemas.microsoft.com/office/drawing/2014/main" id="{12FE84A1-9CFD-0F99-1F15-AF03BC58CBBE}"/>
              </a:ext>
            </a:extLst>
          </p:cNvPr>
          <p:cNvPicPr>
            <a:picLocks noChangeAspect="1"/>
          </p:cNvPicPr>
          <p:nvPr/>
        </p:nvPicPr>
        <p:blipFill>
          <a:blip r:embed="rId3"/>
          <a:stretch>
            <a:fillRect/>
          </a:stretch>
        </p:blipFill>
        <p:spPr>
          <a:xfrm>
            <a:off x="6256878" y="2443134"/>
            <a:ext cx="5600700" cy="3962400"/>
          </a:xfrm>
          <a:prstGeom prst="rect">
            <a:avLst/>
          </a:prstGeom>
        </p:spPr>
      </p:pic>
      <p:pic>
        <p:nvPicPr>
          <p:cNvPr id="16" name="Picture 15" descr="A map of the world&#10;&#10;Description automatically generated">
            <a:extLst>
              <a:ext uri="{FF2B5EF4-FFF2-40B4-BE49-F238E27FC236}">
                <a16:creationId xmlns:a16="http://schemas.microsoft.com/office/drawing/2014/main" id="{F7F0A662-448B-2FC5-67E9-7A186E023A77}"/>
              </a:ext>
            </a:extLst>
          </p:cNvPr>
          <p:cNvPicPr>
            <a:picLocks noChangeAspect="1"/>
          </p:cNvPicPr>
          <p:nvPr/>
        </p:nvPicPr>
        <p:blipFill>
          <a:blip r:embed="rId4"/>
          <a:stretch>
            <a:fillRect/>
          </a:stretch>
        </p:blipFill>
        <p:spPr>
          <a:xfrm>
            <a:off x="334422" y="2443134"/>
            <a:ext cx="5600700" cy="3962400"/>
          </a:xfrm>
          <a:prstGeom prst="rect">
            <a:avLst/>
          </a:prstGeom>
        </p:spPr>
      </p:pic>
      <p:sp>
        <p:nvSpPr>
          <p:cNvPr id="17" name="TextBox 16">
            <a:extLst>
              <a:ext uri="{FF2B5EF4-FFF2-40B4-BE49-F238E27FC236}">
                <a16:creationId xmlns:a16="http://schemas.microsoft.com/office/drawing/2014/main" id="{3BDA23BF-6B42-52FC-1E6B-FE35FFC91E87}"/>
              </a:ext>
            </a:extLst>
          </p:cNvPr>
          <p:cNvSpPr txBox="1"/>
          <p:nvPr/>
        </p:nvSpPr>
        <p:spPr>
          <a:xfrm>
            <a:off x="1564470" y="1904083"/>
            <a:ext cx="3284874" cy="477054"/>
          </a:xfrm>
          <a:prstGeom prst="rect">
            <a:avLst/>
          </a:prstGeom>
          <a:noFill/>
        </p:spPr>
        <p:txBody>
          <a:bodyPr wrap="none" rtlCol="0">
            <a:spAutoFit/>
          </a:bodyPr>
          <a:lstStyle/>
          <a:p>
            <a:pPr algn="l"/>
            <a:r>
              <a:rPr lang="en-US" sz="2500" b="1" dirty="0">
                <a:solidFill>
                  <a:schemeClr val="tx1">
                    <a:lumMod val="75000"/>
                    <a:lumOff val="25000"/>
                  </a:schemeClr>
                </a:solidFill>
              </a:rPr>
              <a:t>ELM Model Samples</a:t>
            </a:r>
          </a:p>
        </p:txBody>
      </p:sp>
      <p:sp>
        <p:nvSpPr>
          <p:cNvPr id="18" name="TextBox 17">
            <a:extLst>
              <a:ext uri="{FF2B5EF4-FFF2-40B4-BE49-F238E27FC236}">
                <a16:creationId xmlns:a16="http://schemas.microsoft.com/office/drawing/2014/main" id="{FC89ED7E-7939-04FE-3B7B-6A461998B4DF}"/>
              </a:ext>
            </a:extLst>
          </p:cNvPr>
          <p:cNvSpPr txBox="1"/>
          <p:nvPr/>
        </p:nvSpPr>
        <p:spPr>
          <a:xfrm>
            <a:off x="7122243" y="1908292"/>
            <a:ext cx="4083169" cy="477054"/>
          </a:xfrm>
          <a:prstGeom prst="rect">
            <a:avLst/>
          </a:prstGeom>
          <a:noFill/>
        </p:spPr>
        <p:txBody>
          <a:bodyPr wrap="none" rtlCol="0">
            <a:spAutoFit/>
          </a:bodyPr>
          <a:lstStyle/>
          <a:p>
            <a:pPr algn="l"/>
            <a:r>
              <a:rPr lang="en-US" sz="2500" b="1" dirty="0">
                <a:solidFill>
                  <a:schemeClr val="tx1">
                    <a:lumMod val="75000"/>
                    <a:lumOff val="25000"/>
                  </a:schemeClr>
                </a:solidFill>
              </a:rPr>
              <a:t>KLNN Surrogate Samples</a:t>
            </a:r>
          </a:p>
        </p:txBody>
      </p:sp>
    </p:spTree>
    <p:extLst>
      <p:ext uri="{BB962C8B-B14F-4D97-AF65-F5344CB8AC3E}">
        <p14:creationId xmlns:p14="http://schemas.microsoft.com/office/powerpoint/2010/main" val="22067810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65F32B-9BA1-D783-6F0C-6313DF9CDEFB}"/>
            </a:ext>
          </a:extLst>
        </p:cNvPr>
        <p:cNvGrpSpPr/>
        <p:nvPr/>
      </p:nvGrpSpPr>
      <p:grpSpPr>
        <a:xfrm>
          <a:off x="0" y="0"/>
          <a:ext cx="0" cy="0"/>
          <a:chOff x="0" y="0"/>
          <a:chExt cx="0" cy="0"/>
        </a:xfrm>
      </p:grpSpPr>
      <p:sp>
        <p:nvSpPr>
          <p:cNvPr id="10" name="Title 1">
            <a:extLst>
              <a:ext uri="{FF2B5EF4-FFF2-40B4-BE49-F238E27FC236}">
                <a16:creationId xmlns:a16="http://schemas.microsoft.com/office/drawing/2014/main" id="{72FB5460-8D8C-A0D8-B1C5-BBD137DB22C7}"/>
              </a:ext>
            </a:extLst>
          </p:cNvPr>
          <p:cNvSpPr>
            <a:spLocks noGrp="1"/>
          </p:cNvSpPr>
          <p:nvPr>
            <p:ph type="title"/>
          </p:nvPr>
        </p:nvSpPr>
        <p:spPr>
          <a:xfrm>
            <a:off x="52000" y="1154745"/>
            <a:ext cx="11394125" cy="978853"/>
          </a:xfrm>
        </p:spPr>
        <p:txBody>
          <a:bodyPr/>
          <a:lstStyle/>
          <a:p>
            <a:pPr algn="ctr"/>
            <a:r>
              <a:rPr lang="en-US" dirty="0" err="1"/>
              <a:t>fLNR</a:t>
            </a:r>
            <a:r>
              <a:rPr lang="en-US" dirty="0"/>
              <a:t> sensitivity across the globe</a:t>
            </a:r>
          </a:p>
        </p:txBody>
      </p:sp>
      <p:sp>
        <p:nvSpPr>
          <p:cNvPr id="5" name="Slide Number Placeholder 4">
            <a:extLst>
              <a:ext uri="{FF2B5EF4-FFF2-40B4-BE49-F238E27FC236}">
                <a16:creationId xmlns:a16="http://schemas.microsoft.com/office/drawing/2014/main" id="{FD6930F5-F631-A11B-93B8-ACD4F423B276}"/>
              </a:ext>
            </a:extLst>
          </p:cNvPr>
          <p:cNvSpPr>
            <a:spLocks noGrp="1"/>
          </p:cNvSpPr>
          <p:nvPr>
            <p:ph type="sldNum" sz="quarter" idx="12"/>
          </p:nvPr>
        </p:nvSpPr>
        <p:spPr/>
        <p:txBody>
          <a:bodyPr/>
          <a:lstStyle/>
          <a:p>
            <a:fld id="{6078145F-DD4D-194F-AAD8-F6593843D0CB}" type="slidenum">
              <a:rPr lang="en-US" smtClean="0"/>
              <a:t>17</a:t>
            </a:fld>
            <a:endParaRPr lang="en-US"/>
          </a:p>
        </p:txBody>
      </p:sp>
      <p:pic>
        <p:nvPicPr>
          <p:cNvPr id="11" name="Picture 10" descr="A map of the world&#10;&#10;Description automatically generated">
            <a:extLst>
              <a:ext uri="{FF2B5EF4-FFF2-40B4-BE49-F238E27FC236}">
                <a16:creationId xmlns:a16="http://schemas.microsoft.com/office/drawing/2014/main" id="{F029F2EC-7770-02F3-DCA8-A1A609BFB0E9}"/>
              </a:ext>
            </a:extLst>
          </p:cNvPr>
          <p:cNvPicPr>
            <a:picLocks noChangeAspect="1"/>
          </p:cNvPicPr>
          <p:nvPr/>
        </p:nvPicPr>
        <p:blipFill>
          <a:blip r:embed="rId3"/>
          <a:stretch>
            <a:fillRect/>
          </a:stretch>
        </p:blipFill>
        <p:spPr>
          <a:xfrm>
            <a:off x="185058" y="2133598"/>
            <a:ext cx="5396876" cy="3807559"/>
          </a:xfrm>
          <a:prstGeom prst="rect">
            <a:avLst/>
          </a:prstGeom>
        </p:spPr>
      </p:pic>
      <p:pic>
        <p:nvPicPr>
          <p:cNvPr id="8" name="Picture 7" descr="A map of the world&#10;&#10;Description automatically generated">
            <a:extLst>
              <a:ext uri="{FF2B5EF4-FFF2-40B4-BE49-F238E27FC236}">
                <a16:creationId xmlns:a16="http://schemas.microsoft.com/office/drawing/2014/main" id="{B5DA54DA-BCF1-4100-50E8-F00C7E6ECA53}"/>
              </a:ext>
            </a:extLst>
          </p:cNvPr>
          <p:cNvPicPr>
            <a:picLocks noChangeAspect="1"/>
          </p:cNvPicPr>
          <p:nvPr/>
        </p:nvPicPr>
        <p:blipFill>
          <a:blip r:embed="rId4"/>
          <a:stretch>
            <a:fillRect/>
          </a:stretch>
        </p:blipFill>
        <p:spPr>
          <a:xfrm>
            <a:off x="6009693" y="2133598"/>
            <a:ext cx="5396875" cy="3807559"/>
          </a:xfrm>
          <a:prstGeom prst="rect">
            <a:avLst/>
          </a:prstGeom>
        </p:spPr>
      </p:pic>
    </p:spTree>
    <p:extLst>
      <p:ext uri="{BB962C8B-B14F-4D97-AF65-F5344CB8AC3E}">
        <p14:creationId xmlns:p14="http://schemas.microsoft.com/office/powerpoint/2010/main" val="10239682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B3358A-8DDB-125A-9EF5-134A67DF8640}"/>
            </a:ext>
          </a:extLst>
        </p:cNvPr>
        <p:cNvGrpSpPr/>
        <p:nvPr/>
      </p:nvGrpSpPr>
      <p:grpSpPr>
        <a:xfrm>
          <a:off x="0" y="0"/>
          <a:ext cx="0" cy="0"/>
          <a:chOff x="0" y="0"/>
          <a:chExt cx="0" cy="0"/>
        </a:xfrm>
      </p:grpSpPr>
      <p:sp>
        <p:nvSpPr>
          <p:cNvPr id="10" name="Title 1">
            <a:extLst>
              <a:ext uri="{FF2B5EF4-FFF2-40B4-BE49-F238E27FC236}">
                <a16:creationId xmlns:a16="http://schemas.microsoft.com/office/drawing/2014/main" id="{93B46D8C-CE43-D009-27BB-D60C3924D8A1}"/>
              </a:ext>
            </a:extLst>
          </p:cNvPr>
          <p:cNvSpPr>
            <a:spLocks noGrp="1"/>
          </p:cNvSpPr>
          <p:nvPr>
            <p:ph type="title"/>
          </p:nvPr>
        </p:nvSpPr>
        <p:spPr>
          <a:xfrm>
            <a:off x="52000" y="1154745"/>
            <a:ext cx="11394125" cy="978853"/>
          </a:xfrm>
        </p:spPr>
        <p:txBody>
          <a:bodyPr/>
          <a:lstStyle/>
          <a:p>
            <a:pPr algn="ctr"/>
            <a:r>
              <a:rPr lang="en-US" dirty="0" err="1"/>
              <a:t>mbbopt</a:t>
            </a:r>
            <a:r>
              <a:rPr lang="en-US" dirty="0"/>
              <a:t> sensitivity across the globe</a:t>
            </a:r>
          </a:p>
        </p:txBody>
      </p:sp>
      <p:sp>
        <p:nvSpPr>
          <p:cNvPr id="5" name="Slide Number Placeholder 4">
            <a:extLst>
              <a:ext uri="{FF2B5EF4-FFF2-40B4-BE49-F238E27FC236}">
                <a16:creationId xmlns:a16="http://schemas.microsoft.com/office/drawing/2014/main" id="{059465B8-A1E4-0846-1A36-34A940FFC264}"/>
              </a:ext>
            </a:extLst>
          </p:cNvPr>
          <p:cNvSpPr>
            <a:spLocks noGrp="1"/>
          </p:cNvSpPr>
          <p:nvPr>
            <p:ph type="sldNum" sz="quarter" idx="12"/>
          </p:nvPr>
        </p:nvSpPr>
        <p:spPr/>
        <p:txBody>
          <a:bodyPr/>
          <a:lstStyle/>
          <a:p>
            <a:fld id="{6078145F-DD4D-194F-AAD8-F6593843D0CB}" type="slidenum">
              <a:rPr lang="en-US" smtClean="0"/>
              <a:t>18</a:t>
            </a:fld>
            <a:endParaRPr lang="en-US"/>
          </a:p>
        </p:txBody>
      </p:sp>
      <p:pic>
        <p:nvPicPr>
          <p:cNvPr id="3" name="Picture 2">
            <a:extLst>
              <a:ext uri="{FF2B5EF4-FFF2-40B4-BE49-F238E27FC236}">
                <a16:creationId xmlns:a16="http://schemas.microsoft.com/office/drawing/2014/main" id="{A4B737B7-9571-D364-0665-B95C7C1E27EC}"/>
              </a:ext>
            </a:extLst>
          </p:cNvPr>
          <p:cNvPicPr>
            <a:picLocks noChangeAspect="1"/>
          </p:cNvPicPr>
          <p:nvPr/>
        </p:nvPicPr>
        <p:blipFill>
          <a:blip r:embed="rId3"/>
          <a:stretch>
            <a:fillRect/>
          </a:stretch>
        </p:blipFill>
        <p:spPr>
          <a:xfrm>
            <a:off x="352187" y="2365786"/>
            <a:ext cx="5396875" cy="3807559"/>
          </a:xfrm>
          <a:prstGeom prst="rect">
            <a:avLst/>
          </a:prstGeom>
        </p:spPr>
      </p:pic>
      <p:pic>
        <p:nvPicPr>
          <p:cNvPr id="7" name="Picture 6" descr="A map of the world&#10;&#10;Description automatically generated">
            <a:extLst>
              <a:ext uri="{FF2B5EF4-FFF2-40B4-BE49-F238E27FC236}">
                <a16:creationId xmlns:a16="http://schemas.microsoft.com/office/drawing/2014/main" id="{591FF827-67CE-AC18-7C47-629402DD465E}"/>
              </a:ext>
            </a:extLst>
          </p:cNvPr>
          <p:cNvPicPr>
            <a:picLocks noChangeAspect="1"/>
          </p:cNvPicPr>
          <p:nvPr/>
        </p:nvPicPr>
        <p:blipFill>
          <a:blip r:embed="rId4"/>
          <a:stretch>
            <a:fillRect/>
          </a:stretch>
        </p:blipFill>
        <p:spPr>
          <a:xfrm>
            <a:off x="6096000" y="2365786"/>
            <a:ext cx="5532860" cy="3807559"/>
          </a:xfrm>
          <a:prstGeom prst="rect">
            <a:avLst/>
          </a:prstGeom>
        </p:spPr>
      </p:pic>
    </p:spTree>
    <p:extLst>
      <p:ext uri="{BB962C8B-B14F-4D97-AF65-F5344CB8AC3E}">
        <p14:creationId xmlns:p14="http://schemas.microsoft.com/office/powerpoint/2010/main" val="22042240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F3EDB3-443D-5624-FB52-E646BB020D25}"/>
            </a:ext>
          </a:extLst>
        </p:cNvPr>
        <p:cNvGrpSpPr/>
        <p:nvPr/>
      </p:nvGrpSpPr>
      <p:grpSpPr>
        <a:xfrm>
          <a:off x="0" y="0"/>
          <a:ext cx="0" cy="0"/>
          <a:chOff x="0" y="0"/>
          <a:chExt cx="0" cy="0"/>
        </a:xfrm>
      </p:grpSpPr>
      <p:sp>
        <p:nvSpPr>
          <p:cNvPr id="10" name="Title 1">
            <a:extLst>
              <a:ext uri="{FF2B5EF4-FFF2-40B4-BE49-F238E27FC236}">
                <a16:creationId xmlns:a16="http://schemas.microsoft.com/office/drawing/2014/main" id="{82F32777-CFD8-492C-4DEE-AEDC247691A3}"/>
              </a:ext>
            </a:extLst>
          </p:cNvPr>
          <p:cNvSpPr>
            <a:spLocks noGrp="1"/>
          </p:cNvSpPr>
          <p:nvPr>
            <p:ph type="title"/>
          </p:nvPr>
        </p:nvSpPr>
        <p:spPr>
          <a:xfrm>
            <a:off x="188275" y="3114174"/>
            <a:ext cx="11394125" cy="978853"/>
          </a:xfrm>
        </p:spPr>
        <p:txBody>
          <a:bodyPr/>
          <a:lstStyle/>
          <a:p>
            <a:pPr algn="ctr"/>
            <a:r>
              <a:rPr lang="en-US" sz="4400" dirty="0"/>
              <a:t>Inverse UQ</a:t>
            </a:r>
            <a:br>
              <a:rPr lang="en-US" sz="4400" dirty="0"/>
            </a:br>
            <a:br>
              <a:rPr lang="en-US" dirty="0"/>
            </a:br>
            <a:r>
              <a:rPr lang="en-US" dirty="0"/>
              <a:t>a.k.a. calibration or parameter estimation</a:t>
            </a:r>
          </a:p>
        </p:txBody>
      </p:sp>
      <p:sp>
        <p:nvSpPr>
          <p:cNvPr id="5" name="Slide Number Placeholder 4">
            <a:extLst>
              <a:ext uri="{FF2B5EF4-FFF2-40B4-BE49-F238E27FC236}">
                <a16:creationId xmlns:a16="http://schemas.microsoft.com/office/drawing/2014/main" id="{A23EB438-92D3-C610-0413-1E05780BAB8F}"/>
              </a:ext>
            </a:extLst>
          </p:cNvPr>
          <p:cNvSpPr>
            <a:spLocks noGrp="1"/>
          </p:cNvSpPr>
          <p:nvPr>
            <p:ph type="sldNum" sz="quarter" idx="12"/>
          </p:nvPr>
        </p:nvSpPr>
        <p:spPr/>
        <p:txBody>
          <a:bodyPr/>
          <a:lstStyle/>
          <a:p>
            <a:fld id="{6078145F-DD4D-194F-AAD8-F6593843D0CB}" type="slidenum">
              <a:rPr lang="en-US" smtClean="0"/>
              <a:t>19</a:t>
            </a:fld>
            <a:endParaRPr lang="en-US"/>
          </a:p>
        </p:txBody>
      </p:sp>
    </p:spTree>
    <p:extLst>
      <p:ext uri="{BB962C8B-B14F-4D97-AF65-F5344CB8AC3E}">
        <p14:creationId xmlns:p14="http://schemas.microsoft.com/office/powerpoint/2010/main" val="15421685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7818F1-5B51-86F2-D6AF-E835E297EEC2}"/>
              </a:ext>
            </a:extLst>
          </p:cNvPr>
          <p:cNvSpPr>
            <a:spLocks noGrp="1"/>
          </p:cNvSpPr>
          <p:nvPr>
            <p:ph type="title"/>
          </p:nvPr>
        </p:nvSpPr>
        <p:spPr>
          <a:xfrm>
            <a:off x="612818" y="1129347"/>
            <a:ext cx="10972800" cy="914468"/>
          </a:xfrm>
        </p:spPr>
        <p:txBody>
          <a:bodyPr/>
          <a:lstStyle/>
          <a:p>
            <a:pPr algn="ctr"/>
            <a:r>
              <a:rPr lang="en-US" dirty="0"/>
              <a:t>Motivation and Overview</a:t>
            </a:r>
          </a:p>
        </p:txBody>
      </p:sp>
      <p:sp>
        <p:nvSpPr>
          <p:cNvPr id="4" name="Slide Number Placeholder 3">
            <a:extLst>
              <a:ext uri="{FF2B5EF4-FFF2-40B4-BE49-F238E27FC236}">
                <a16:creationId xmlns:a16="http://schemas.microsoft.com/office/drawing/2014/main" id="{F2EB3786-0815-1551-F1BF-337D140D8D6D}"/>
              </a:ext>
            </a:extLst>
          </p:cNvPr>
          <p:cNvSpPr>
            <a:spLocks noGrp="1"/>
          </p:cNvSpPr>
          <p:nvPr>
            <p:ph type="sldNum" sz="quarter" idx="12"/>
          </p:nvPr>
        </p:nvSpPr>
        <p:spPr/>
        <p:txBody>
          <a:bodyPr/>
          <a:lstStyle/>
          <a:p>
            <a:fld id="{6C4A013E-7DF4-F448-89A0-7823B4BD1481}" type="slidenum">
              <a:rPr lang="en-US" smtClean="0"/>
              <a:t>2</a:t>
            </a:fld>
            <a:endParaRPr lang="en-US"/>
          </a:p>
        </p:txBody>
      </p:sp>
      <p:sp>
        <p:nvSpPr>
          <p:cNvPr id="5" name="Content Placeholder 2">
            <a:extLst>
              <a:ext uri="{FF2B5EF4-FFF2-40B4-BE49-F238E27FC236}">
                <a16:creationId xmlns:a16="http://schemas.microsoft.com/office/drawing/2014/main" id="{F7B92BE9-2409-21A1-4BAA-E09A880268BA}"/>
              </a:ext>
            </a:extLst>
          </p:cNvPr>
          <p:cNvSpPr txBox="1">
            <a:spLocks/>
          </p:cNvSpPr>
          <p:nvPr/>
        </p:nvSpPr>
        <p:spPr>
          <a:xfrm>
            <a:off x="326495" y="1855084"/>
            <a:ext cx="7562558" cy="287223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lumMod val="85000"/>
                    <a:lumOff val="1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85000"/>
                    <a:lumOff val="1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85000"/>
                    <a:lumOff val="1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85000"/>
                    <a:lumOff val="1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200" dirty="0"/>
              <a:t>Land-surface model parametric uncertainty remains large</a:t>
            </a:r>
          </a:p>
          <a:p>
            <a:r>
              <a:rPr lang="en-US" sz="2200" dirty="0"/>
              <a:t>High model expense </a:t>
            </a:r>
            <a:r>
              <a:rPr lang="en-US" sz="2200" dirty="0">
                <a:sym typeface="Wingdings" pitchFamily="2" charset="2"/>
              </a:rPr>
              <a:t> </a:t>
            </a:r>
            <a:r>
              <a:rPr lang="en-US" sz="2200" dirty="0"/>
              <a:t>Need for </a:t>
            </a:r>
            <a:r>
              <a:rPr lang="en-US" sz="2200" b="1" dirty="0"/>
              <a:t>model surrogates</a:t>
            </a:r>
            <a:r>
              <a:rPr lang="en-US" sz="2200" dirty="0"/>
              <a:t> for sample-intensive studies, </a:t>
            </a:r>
          </a:p>
          <a:p>
            <a:pPr marL="0" indent="0">
              <a:buNone/>
            </a:pPr>
            <a:r>
              <a:rPr lang="en-US" sz="2200" dirty="0"/>
              <a:t>   such as …</a:t>
            </a:r>
          </a:p>
          <a:p>
            <a:pPr lvl="1"/>
            <a:r>
              <a:rPr lang="en-US" sz="2200" dirty="0"/>
              <a:t>Global sensitivity analysis (forward UQ)</a:t>
            </a:r>
          </a:p>
          <a:p>
            <a:pPr lvl="1"/>
            <a:r>
              <a:rPr lang="en-US" sz="2200" dirty="0"/>
              <a:t>Model calibration (inverse UQ)</a:t>
            </a:r>
          </a:p>
          <a:p>
            <a:r>
              <a:rPr lang="en-US" sz="2200" dirty="0"/>
              <a:t>Major </a:t>
            </a:r>
            <a:r>
              <a:rPr lang="en-US" sz="2200" b="1" dirty="0"/>
              <a:t>challenges</a:t>
            </a:r>
          </a:p>
          <a:p>
            <a:pPr lvl="1"/>
            <a:r>
              <a:rPr lang="en-US" sz="2200" dirty="0"/>
              <a:t>Expensive model evaluation, small ensembles</a:t>
            </a:r>
          </a:p>
          <a:p>
            <a:pPr lvl="1"/>
            <a:r>
              <a:rPr lang="en-US" sz="2200" dirty="0"/>
              <a:t>High dimensional (spatio-temporal) outputs</a:t>
            </a:r>
          </a:p>
          <a:p>
            <a:endParaRPr lang="en-US" sz="2200" dirty="0"/>
          </a:p>
          <a:p>
            <a:pPr marL="457200" lvl="1" indent="0">
              <a:buFont typeface="Arial" panose="020B0604020202020204" pitchFamily="34" charset="0"/>
              <a:buNone/>
            </a:pPr>
            <a:endParaRPr lang="en-US" sz="2200" dirty="0">
              <a:solidFill>
                <a:srgbClr val="FF0000"/>
              </a:solidFill>
            </a:endParaRPr>
          </a:p>
        </p:txBody>
      </p:sp>
      <p:grpSp>
        <p:nvGrpSpPr>
          <p:cNvPr id="12" name="Group 11">
            <a:extLst>
              <a:ext uri="{FF2B5EF4-FFF2-40B4-BE49-F238E27FC236}">
                <a16:creationId xmlns:a16="http://schemas.microsoft.com/office/drawing/2014/main" id="{98107C62-F96C-9D80-FCBF-C07FADCA08BA}"/>
              </a:ext>
            </a:extLst>
          </p:cNvPr>
          <p:cNvGrpSpPr/>
          <p:nvPr/>
        </p:nvGrpSpPr>
        <p:grpSpPr>
          <a:xfrm>
            <a:off x="7889053" y="1705243"/>
            <a:ext cx="4117889" cy="3266892"/>
            <a:chOff x="8590643" y="1345315"/>
            <a:chExt cx="3416300" cy="2438400"/>
          </a:xfrm>
        </p:grpSpPr>
        <p:grpSp>
          <p:nvGrpSpPr>
            <p:cNvPr id="10" name="Group 9">
              <a:extLst>
                <a:ext uri="{FF2B5EF4-FFF2-40B4-BE49-F238E27FC236}">
                  <a16:creationId xmlns:a16="http://schemas.microsoft.com/office/drawing/2014/main" id="{52FB76AE-FA7A-4D6A-3896-DCB286BC0C1A}"/>
                </a:ext>
              </a:extLst>
            </p:cNvPr>
            <p:cNvGrpSpPr/>
            <p:nvPr/>
          </p:nvGrpSpPr>
          <p:grpSpPr>
            <a:xfrm>
              <a:off x="8590643" y="1345315"/>
              <a:ext cx="3416300" cy="2438400"/>
              <a:chOff x="8590643" y="2069215"/>
              <a:chExt cx="3416300" cy="2438400"/>
            </a:xfrm>
          </p:grpSpPr>
          <p:pic>
            <p:nvPicPr>
              <p:cNvPr id="7" name="Picture 6" descr="A graph of different colored lines&#10;&#10;Description automatically generated">
                <a:extLst>
                  <a:ext uri="{FF2B5EF4-FFF2-40B4-BE49-F238E27FC236}">
                    <a16:creationId xmlns:a16="http://schemas.microsoft.com/office/drawing/2014/main" id="{E22EED9E-2947-051C-CF1E-7C86B4435E20}"/>
                  </a:ext>
                </a:extLst>
              </p:cNvPr>
              <p:cNvPicPr>
                <a:picLocks noChangeAspect="1"/>
              </p:cNvPicPr>
              <p:nvPr/>
            </p:nvPicPr>
            <p:blipFill>
              <a:blip r:embed="rId3"/>
              <a:stretch>
                <a:fillRect/>
              </a:stretch>
            </p:blipFill>
            <p:spPr>
              <a:xfrm>
                <a:off x="8590643" y="2069215"/>
                <a:ext cx="3416300" cy="2438400"/>
              </a:xfrm>
              <a:prstGeom prst="rect">
                <a:avLst/>
              </a:prstGeom>
            </p:spPr>
          </p:pic>
          <p:pic>
            <p:nvPicPr>
              <p:cNvPr id="9" name="Picture 8">
                <a:extLst>
                  <a:ext uri="{FF2B5EF4-FFF2-40B4-BE49-F238E27FC236}">
                    <a16:creationId xmlns:a16="http://schemas.microsoft.com/office/drawing/2014/main" id="{6630D97B-D129-60ED-AC8F-ACBF32E23C19}"/>
                  </a:ext>
                </a:extLst>
              </p:cNvPr>
              <p:cNvPicPr>
                <a:picLocks noChangeAspect="1"/>
              </p:cNvPicPr>
              <p:nvPr/>
            </p:nvPicPr>
            <p:blipFill>
              <a:blip r:embed="rId4"/>
              <a:stretch>
                <a:fillRect/>
              </a:stretch>
            </p:blipFill>
            <p:spPr>
              <a:xfrm>
                <a:off x="9423400" y="2398037"/>
                <a:ext cx="539750" cy="387945"/>
              </a:xfrm>
              <a:prstGeom prst="rect">
                <a:avLst/>
              </a:prstGeom>
            </p:spPr>
          </p:pic>
        </p:grpSp>
        <p:sp>
          <p:nvSpPr>
            <p:cNvPr id="11" name="TextBox 10">
              <a:extLst>
                <a:ext uri="{FF2B5EF4-FFF2-40B4-BE49-F238E27FC236}">
                  <a16:creationId xmlns:a16="http://schemas.microsoft.com/office/drawing/2014/main" id="{031070C4-6DF8-A0C3-54DD-0A4E754F0D6D}"/>
                </a:ext>
              </a:extLst>
            </p:cNvPr>
            <p:cNvSpPr txBox="1"/>
            <p:nvPr/>
          </p:nvSpPr>
          <p:spPr>
            <a:xfrm>
              <a:off x="9407976" y="1666646"/>
              <a:ext cx="2198038" cy="369332"/>
            </a:xfrm>
            <a:prstGeom prst="rect">
              <a:avLst/>
            </a:prstGeom>
            <a:noFill/>
          </p:spPr>
          <p:txBody>
            <a:bodyPr wrap="none" rtlCol="0">
              <a:spAutoFit/>
            </a:bodyPr>
            <a:lstStyle/>
            <a:p>
              <a:pPr algn="l"/>
              <a:r>
                <a:rPr lang="en-US" dirty="0">
                  <a:solidFill>
                    <a:srgbClr val="0000FF"/>
                  </a:solidFill>
                </a:rPr>
                <a:t>Friedlingstein, 2014</a:t>
              </a:r>
            </a:p>
          </p:txBody>
        </p:sp>
      </p:grpSp>
      <p:cxnSp>
        <p:nvCxnSpPr>
          <p:cNvPr id="16" name="Straight Connector 15">
            <a:extLst>
              <a:ext uri="{FF2B5EF4-FFF2-40B4-BE49-F238E27FC236}">
                <a16:creationId xmlns:a16="http://schemas.microsoft.com/office/drawing/2014/main" id="{AB4B9192-E370-9F5B-9BDB-C2173DF7ED85}"/>
              </a:ext>
            </a:extLst>
          </p:cNvPr>
          <p:cNvCxnSpPr>
            <a:cxnSpLocks/>
          </p:cNvCxnSpPr>
          <p:nvPr/>
        </p:nvCxnSpPr>
        <p:spPr>
          <a:xfrm>
            <a:off x="187245" y="5327024"/>
            <a:ext cx="11107946" cy="0"/>
          </a:xfrm>
          <a:prstGeom prst="line">
            <a:avLst/>
          </a:prstGeom>
          <a:ln w="25400" cmpd="sng">
            <a:solidFill>
              <a:schemeClr val="bg1">
                <a:lumMod val="8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18" name="Content Placeholder 2">
            <a:extLst>
              <a:ext uri="{FF2B5EF4-FFF2-40B4-BE49-F238E27FC236}">
                <a16:creationId xmlns:a16="http://schemas.microsoft.com/office/drawing/2014/main" id="{D5C65DE8-CABD-9998-16EA-2899B04ED909}"/>
              </a:ext>
            </a:extLst>
          </p:cNvPr>
          <p:cNvSpPr txBox="1">
            <a:spLocks/>
          </p:cNvSpPr>
          <p:nvPr/>
        </p:nvSpPr>
        <p:spPr>
          <a:xfrm>
            <a:off x="326495" y="5373523"/>
            <a:ext cx="11680448" cy="287223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lumMod val="85000"/>
                    <a:lumOff val="1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85000"/>
                    <a:lumOff val="1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85000"/>
                    <a:lumOff val="1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85000"/>
                    <a:lumOff val="1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200" dirty="0"/>
              <a:t>Reduced-dimensional, inexpensive surrogate construction via </a:t>
            </a:r>
          </a:p>
          <a:p>
            <a:pPr marL="0" indent="0">
              <a:buNone/>
            </a:pPr>
            <a:r>
              <a:rPr lang="en-US" sz="2200" dirty="0"/>
              <a:t>   Karhunen-Loève expansions and Neural Networks (KLNN)</a:t>
            </a:r>
          </a:p>
          <a:p>
            <a:r>
              <a:rPr lang="en-US" sz="2200" dirty="0"/>
              <a:t>Surrogate enables global sensitivity analysis and Bayesian model calibration </a:t>
            </a:r>
          </a:p>
          <a:p>
            <a:pPr marL="457200" lvl="1" indent="0">
              <a:buFont typeface="Arial" panose="020B0604020202020204" pitchFamily="34" charset="0"/>
              <a:buNone/>
            </a:pPr>
            <a:endParaRPr lang="en-US" sz="2200" dirty="0">
              <a:solidFill>
                <a:srgbClr val="FF0000"/>
              </a:solidFill>
            </a:endParaRPr>
          </a:p>
        </p:txBody>
      </p:sp>
      <p:cxnSp>
        <p:nvCxnSpPr>
          <p:cNvPr id="19" name="Straight Connector 18">
            <a:extLst>
              <a:ext uri="{FF2B5EF4-FFF2-40B4-BE49-F238E27FC236}">
                <a16:creationId xmlns:a16="http://schemas.microsoft.com/office/drawing/2014/main" id="{785D80E8-AAB5-2837-B1A8-1857B8268360}"/>
              </a:ext>
            </a:extLst>
          </p:cNvPr>
          <p:cNvCxnSpPr>
            <a:cxnSpLocks/>
          </p:cNvCxnSpPr>
          <p:nvPr/>
        </p:nvCxnSpPr>
        <p:spPr>
          <a:xfrm>
            <a:off x="415845" y="1705243"/>
            <a:ext cx="11107946" cy="0"/>
          </a:xfrm>
          <a:prstGeom prst="line">
            <a:avLst/>
          </a:prstGeom>
          <a:ln w="25400" cmpd="sng">
            <a:solidFill>
              <a:schemeClr val="bg1">
                <a:lumMod val="85000"/>
              </a:schemeClr>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039758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video" descr="video">
            <a:hlinkClick r:id="" action="ppaction://media"/>
            <a:extLst>
              <a:ext uri="{FF2B5EF4-FFF2-40B4-BE49-F238E27FC236}">
                <a16:creationId xmlns:a16="http://schemas.microsoft.com/office/drawing/2014/main" id="{9E61861D-22B5-7117-FB66-86C13FE39A2F}"/>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668795" y="1971986"/>
            <a:ext cx="7523205" cy="4004222"/>
          </a:xfrm>
          <a:prstGeom prst="rect">
            <a:avLst/>
          </a:prstGeom>
        </p:spPr>
      </p:pic>
      <p:sp>
        <p:nvSpPr>
          <p:cNvPr id="14" name="Rounded Rectangle 13">
            <a:extLst>
              <a:ext uri="{FF2B5EF4-FFF2-40B4-BE49-F238E27FC236}">
                <a16:creationId xmlns:a16="http://schemas.microsoft.com/office/drawing/2014/main" id="{7AC4852D-E14B-BCB6-E90E-5C72008E0AE4}"/>
              </a:ext>
            </a:extLst>
          </p:cNvPr>
          <p:cNvSpPr/>
          <p:nvPr/>
        </p:nvSpPr>
        <p:spPr>
          <a:xfrm>
            <a:off x="298944" y="3254730"/>
            <a:ext cx="4369851" cy="1754326"/>
          </a:xfrm>
          <a:prstGeom prst="roundRect">
            <a:avLst/>
          </a:prstGeom>
          <a:solidFill>
            <a:schemeClr val="accent3">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sp>
        <p:nvSpPr>
          <p:cNvPr id="2" name="Title 1">
            <a:extLst>
              <a:ext uri="{FF2B5EF4-FFF2-40B4-BE49-F238E27FC236}">
                <a16:creationId xmlns:a16="http://schemas.microsoft.com/office/drawing/2014/main" id="{2AE0E465-8514-22D5-092E-38C49B8EB7EF}"/>
              </a:ext>
            </a:extLst>
          </p:cNvPr>
          <p:cNvSpPr>
            <a:spLocks noGrp="1"/>
          </p:cNvSpPr>
          <p:nvPr>
            <p:ph type="title"/>
          </p:nvPr>
        </p:nvSpPr>
        <p:spPr/>
        <p:txBody>
          <a:bodyPr/>
          <a:lstStyle/>
          <a:p>
            <a:r>
              <a:rPr lang="en-US" dirty="0"/>
              <a:t>Reference Data</a:t>
            </a:r>
          </a:p>
        </p:txBody>
      </p:sp>
      <p:sp>
        <p:nvSpPr>
          <p:cNvPr id="3" name="Slide Number Placeholder 2">
            <a:extLst>
              <a:ext uri="{FF2B5EF4-FFF2-40B4-BE49-F238E27FC236}">
                <a16:creationId xmlns:a16="http://schemas.microsoft.com/office/drawing/2014/main" id="{42EBA3FB-8B84-895C-568E-E37008B27040}"/>
              </a:ext>
            </a:extLst>
          </p:cNvPr>
          <p:cNvSpPr>
            <a:spLocks noGrp="1"/>
          </p:cNvSpPr>
          <p:nvPr>
            <p:ph type="sldNum" sz="quarter" idx="12"/>
          </p:nvPr>
        </p:nvSpPr>
        <p:spPr/>
        <p:txBody>
          <a:bodyPr/>
          <a:lstStyle/>
          <a:p>
            <a:fld id="{6C4A013E-7DF4-F448-89A0-7823B4BD1481}" type="slidenum">
              <a:rPr lang="en-US" smtClean="0"/>
              <a:t>20</a:t>
            </a:fld>
            <a:endParaRPr lang="en-US"/>
          </a:p>
        </p:txBody>
      </p:sp>
      <p:sp>
        <p:nvSpPr>
          <p:cNvPr id="11" name="TextBox 10">
            <a:extLst>
              <a:ext uri="{FF2B5EF4-FFF2-40B4-BE49-F238E27FC236}">
                <a16:creationId xmlns:a16="http://schemas.microsoft.com/office/drawing/2014/main" id="{A58513CF-2ACC-F057-2060-30B5F20639A7}"/>
              </a:ext>
            </a:extLst>
          </p:cNvPr>
          <p:cNvSpPr txBox="1"/>
          <p:nvPr/>
        </p:nvSpPr>
        <p:spPr>
          <a:xfrm>
            <a:off x="298944" y="3429000"/>
            <a:ext cx="4369851" cy="1754326"/>
          </a:xfrm>
          <a:prstGeom prst="rect">
            <a:avLst/>
          </a:prstGeom>
          <a:noFill/>
        </p:spPr>
        <p:txBody>
          <a:bodyPr wrap="none" rtlCol="0">
            <a:spAutoFit/>
          </a:bodyPr>
          <a:lstStyle/>
          <a:p>
            <a:pPr algn="ctr"/>
            <a:r>
              <a:rPr lang="en-US" dirty="0">
                <a:solidFill>
                  <a:srgbClr val="000000"/>
                </a:solidFill>
                <a:effectLst/>
                <a:latin typeface="Helvetica" pitchFamily="2" charset="0"/>
              </a:rPr>
              <a:t>FLUXCOM:  A gridded GPP benchmark </a:t>
            </a:r>
          </a:p>
          <a:p>
            <a:pPr algn="ctr"/>
            <a:r>
              <a:rPr lang="en-US" dirty="0">
                <a:solidFill>
                  <a:srgbClr val="000000"/>
                </a:solidFill>
                <a:effectLst/>
                <a:latin typeface="Helvetica" pitchFamily="2" charset="0"/>
              </a:rPr>
              <a:t>upscaled from FLUXNET network </a:t>
            </a:r>
          </a:p>
          <a:p>
            <a:pPr algn="ctr"/>
            <a:r>
              <a:rPr lang="en-US" dirty="0">
                <a:solidFill>
                  <a:srgbClr val="000000"/>
                </a:solidFill>
                <a:effectLst/>
                <a:latin typeface="Helvetica" pitchFamily="2" charset="0"/>
              </a:rPr>
              <a:t>using meteorology, remote sensing</a:t>
            </a:r>
          </a:p>
          <a:p>
            <a:pPr algn="ctr"/>
            <a:endParaRPr lang="en-US" dirty="0">
              <a:solidFill>
                <a:srgbClr val="000000"/>
              </a:solidFill>
              <a:latin typeface="Helvetica" pitchFamily="2" charset="0"/>
            </a:endParaRPr>
          </a:p>
          <a:p>
            <a:pPr algn="ctr"/>
            <a:r>
              <a:rPr lang="en-US" dirty="0">
                <a:solidFill>
                  <a:srgbClr val="0000FF"/>
                </a:solidFill>
                <a:effectLst/>
                <a:latin typeface="Helvetica" pitchFamily="2" charset="0"/>
              </a:rPr>
              <a:t>https://</a:t>
            </a:r>
            <a:r>
              <a:rPr lang="en-US" dirty="0" err="1">
                <a:solidFill>
                  <a:srgbClr val="0000FF"/>
                </a:solidFill>
                <a:effectLst/>
                <a:latin typeface="Helvetica" pitchFamily="2" charset="0"/>
              </a:rPr>
              <a:t>www.fluxcom.org</a:t>
            </a:r>
            <a:r>
              <a:rPr lang="en-US" dirty="0">
                <a:solidFill>
                  <a:srgbClr val="0000FF"/>
                </a:solidFill>
                <a:effectLst/>
                <a:latin typeface="Helvetica" pitchFamily="2" charset="0"/>
              </a:rPr>
              <a:t>/</a:t>
            </a:r>
          </a:p>
          <a:p>
            <a:pPr algn="l"/>
            <a:endParaRPr lang="en-US" dirty="0">
              <a:solidFill>
                <a:schemeClr val="tx1">
                  <a:lumMod val="75000"/>
                  <a:lumOff val="25000"/>
                </a:schemeClr>
              </a:solidFill>
            </a:endParaRPr>
          </a:p>
        </p:txBody>
      </p:sp>
    </p:spTree>
    <p:extLst>
      <p:ext uri="{BB962C8B-B14F-4D97-AF65-F5344CB8AC3E}">
        <p14:creationId xmlns:p14="http://schemas.microsoft.com/office/powerpoint/2010/main" val="3453808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2500"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3"/>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3"/>
                                        </p:tgtEl>
                                      </p:cBhvr>
                                    </p:cmd>
                                  </p:childTnLst>
                                </p:cTn>
                              </p:par>
                            </p:childTnLst>
                          </p:cTn>
                        </p:par>
                      </p:childTnLst>
                    </p:cTn>
                  </p:par>
                </p:childTnLst>
              </p:cTn>
              <p:nextCondLst>
                <p:cond evt="onClick" delay="0">
                  <p:tgtEl>
                    <p:spTgt spid="13"/>
                  </p:tgtEl>
                </p:cond>
              </p:nextCondLst>
            </p:seq>
            <p:video>
              <p:cMediaNode vol="80000">
                <p:cTn id="12" fill="hold" display="0">
                  <p:stCondLst>
                    <p:cond delay="indefinite"/>
                  </p:stCondLst>
                </p:cTn>
                <p:tgtEl>
                  <p:spTgt spid="13"/>
                </p:tgtEl>
              </p:cMediaNode>
            </p:vide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diagram of a diagram&#10;&#10;Description automatically generated">
            <a:extLst>
              <a:ext uri="{FF2B5EF4-FFF2-40B4-BE49-F238E27FC236}">
                <a16:creationId xmlns:a16="http://schemas.microsoft.com/office/drawing/2014/main" id="{EFC9525D-13EF-FA8B-4663-D9B880FCF554}"/>
              </a:ext>
            </a:extLst>
          </p:cNvPr>
          <p:cNvPicPr>
            <a:picLocks noChangeAspect="1"/>
          </p:cNvPicPr>
          <p:nvPr/>
        </p:nvPicPr>
        <p:blipFill>
          <a:blip r:embed="rId3"/>
          <a:stretch>
            <a:fillRect/>
          </a:stretch>
        </p:blipFill>
        <p:spPr>
          <a:xfrm>
            <a:off x="818865" y="1002242"/>
            <a:ext cx="10760317" cy="5768417"/>
          </a:xfrm>
          <a:prstGeom prst="rect">
            <a:avLst/>
          </a:prstGeom>
        </p:spPr>
      </p:pic>
      <p:sp>
        <p:nvSpPr>
          <p:cNvPr id="5" name="Slide Number Placeholder 4">
            <a:extLst>
              <a:ext uri="{FF2B5EF4-FFF2-40B4-BE49-F238E27FC236}">
                <a16:creationId xmlns:a16="http://schemas.microsoft.com/office/drawing/2014/main" id="{D631E7C5-C0B4-A1F4-BAFD-4694BA1C1E25}"/>
              </a:ext>
            </a:extLst>
          </p:cNvPr>
          <p:cNvSpPr>
            <a:spLocks noGrp="1"/>
          </p:cNvSpPr>
          <p:nvPr>
            <p:ph type="sldNum" sz="quarter" idx="12"/>
          </p:nvPr>
        </p:nvSpPr>
        <p:spPr/>
        <p:txBody>
          <a:bodyPr/>
          <a:lstStyle/>
          <a:p>
            <a:fld id="{6078145F-DD4D-194F-AAD8-F6593843D0CB}" type="slidenum">
              <a:rPr lang="en-US" smtClean="0"/>
              <a:t>21</a:t>
            </a:fld>
            <a:endParaRPr lang="en-US"/>
          </a:p>
        </p:txBody>
      </p:sp>
    </p:spTree>
    <p:extLst>
      <p:ext uri="{BB962C8B-B14F-4D97-AF65-F5344CB8AC3E}">
        <p14:creationId xmlns:p14="http://schemas.microsoft.com/office/powerpoint/2010/main" val="13388007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ounded Rectangle 16">
            <a:extLst>
              <a:ext uri="{FF2B5EF4-FFF2-40B4-BE49-F238E27FC236}">
                <a16:creationId xmlns:a16="http://schemas.microsoft.com/office/drawing/2014/main" id="{9C676B9A-5012-3FBD-6970-6F37B24EF239}"/>
              </a:ext>
            </a:extLst>
          </p:cNvPr>
          <p:cNvSpPr/>
          <p:nvPr/>
        </p:nvSpPr>
        <p:spPr>
          <a:xfrm>
            <a:off x="2021857" y="1877558"/>
            <a:ext cx="6789925" cy="632147"/>
          </a:xfrm>
          <a:prstGeom prst="roundRect">
            <a:avLst/>
          </a:prstGeom>
          <a:solidFill>
            <a:schemeClr val="accent3">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sp>
        <p:nvSpPr>
          <p:cNvPr id="10" name="Title 1">
            <a:extLst>
              <a:ext uri="{FF2B5EF4-FFF2-40B4-BE49-F238E27FC236}">
                <a16:creationId xmlns:a16="http://schemas.microsoft.com/office/drawing/2014/main" id="{8CC2804E-AF82-60EF-5384-90654FFD1E07}"/>
              </a:ext>
            </a:extLst>
          </p:cNvPr>
          <p:cNvSpPr>
            <a:spLocks noGrp="1"/>
          </p:cNvSpPr>
          <p:nvPr>
            <p:ph type="title"/>
          </p:nvPr>
        </p:nvSpPr>
        <p:spPr>
          <a:xfrm>
            <a:off x="612818" y="1044889"/>
            <a:ext cx="11394125" cy="978853"/>
          </a:xfrm>
        </p:spPr>
        <p:txBody>
          <a:bodyPr/>
          <a:lstStyle/>
          <a:p>
            <a:r>
              <a:rPr lang="en-US" dirty="0"/>
              <a:t>Bayesian Likelihood is constructed in the reduced space</a:t>
            </a:r>
          </a:p>
        </p:txBody>
      </p:sp>
      <p:sp>
        <p:nvSpPr>
          <p:cNvPr id="5" name="Slide Number Placeholder 4">
            <a:extLst>
              <a:ext uri="{FF2B5EF4-FFF2-40B4-BE49-F238E27FC236}">
                <a16:creationId xmlns:a16="http://schemas.microsoft.com/office/drawing/2014/main" id="{D631E7C5-C0B4-A1F4-BAFD-4694BA1C1E25}"/>
              </a:ext>
            </a:extLst>
          </p:cNvPr>
          <p:cNvSpPr>
            <a:spLocks noGrp="1"/>
          </p:cNvSpPr>
          <p:nvPr>
            <p:ph type="sldNum" sz="quarter" idx="12"/>
          </p:nvPr>
        </p:nvSpPr>
        <p:spPr/>
        <p:txBody>
          <a:bodyPr/>
          <a:lstStyle/>
          <a:p>
            <a:fld id="{6078145F-DD4D-194F-AAD8-F6593843D0CB}" type="slidenum">
              <a:rPr lang="en-US" smtClean="0"/>
              <a:t>22</a:t>
            </a:fld>
            <a:endParaRPr lang="en-US"/>
          </a:p>
        </p:txBody>
      </p:sp>
      <mc:AlternateContent xmlns:mc="http://schemas.openxmlformats.org/markup-compatibility/2006" xmlns:a14="http://schemas.microsoft.com/office/drawing/2010/main">
        <mc:Choice Requires="a14">
          <p:sp>
            <p:nvSpPr>
              <p:cNvPr id="2" name="Equation">
                <a:extLst>
                  <a:ext uri="{FF2B5EF4-FFF2-40B4-BE49-F238E27FC236}">
                    <a16:creationId xmlns:a16="http://schemas.microsoft.com/office/drawing/2014/main" id="{A9B01E5F-A5E9-96A9-06E2-C5CCC46719E6}"/>
                  </a:ext>
                </a:extLst>
              </p:cNvPr>
              <p:cNvSpPr txBox="1"/>
              <p:nvPr/>
            </p:nvSpPr>
            <p:spPr>
              <a:xfrm>
                <a:off x="5398568" y="1990608"/>
                <a:ext cx="2871427" cy="375167"/>
              </a:xfrm>
              <a:prstGeom prst="rect">
                <a:avLst/>
              </a:prstGeom>
              <a:ln w="12700">
                <a:miter lim="400000"/>
              </a:ln>
            </p:spPr>
            <p:txBody>
              <a:bodyPr wrap="none" lIns="0" tIns="0" rIns="0" bIns="0">
                <a:spAutoFit/>
              </a:bodyPr>
              <a:lstStyle/>
              <a:p>
                <a:pPr defTabSz="342900" latinLnBrk="1">
                  <a:defRPr sz="1800">
                    <a:solidFill>
                      <a:srgbClr val="000000"/>
                    </a:solidFill>
                  </a:defRPr>
                </a:pPr>
                <a14:m>
                  <m:oMathPara xmlns:m="http://schemas.openxmlformats.org/officeDocument/2006/math">
                    <m:oMathParaPr>
                      <m:jc m:val="centerGroup"/>
                    </m:oMathParaPr>
                    <m:oMath xmlns:m="http://schemas.openxmlformats.org/officeDocument/2006/math">
                      <m:r>
                        <a:rPr sz="2438" i="1">
                          <a:solidFill>
                            <a:srgbClr val="000000"/>
                          </a:solidFill>
                          <a:latin typeface="Cambria Math" panose="02040503050406030204" pitchFamily="18" charset="0"/>
                        </a:rPr>
                        <m:t>𝑝</m:t>
                      </m:r>
                      <m:r>
                        <a:rPr sz="2438" i="1">
                          <a:solidFill>
                            <a:srgbClr val="000000"/>
                          </a:solidFill>
                          <a:latin typeface="Cambria Math" panose="02040503050406030204" pitchFamily="18" charset="0"/>
                        </a:rPr>
                        <m:t>(</m:t>
                      </m:r>
                      <m:r>
                        <a:rPr sz="2438" i="1">
                          <a:solidFill>
                            <a:srgbClr val="000000"/>
                          </a:solidFill>
                          <a:latin typeface="Cambria Math" panose="02040503050406030204" pitchFamily="18" charset="0"/>
                        </a:rPr>
                        <m:t>𝜆</m:t>
                      </m:r>
                      <m:r>
                        <a:rPr sz="2438" i="1">
                          <a:solidFill>
                            <a:srgbClr val="000000"/>
                          </a:solidFill>
                          <a:latin typeface="Cambria Math" panose="02040503050406030204" pitchFamily="18" charset="0"/>
                        </a:rPr>
                        <m:t>|</m:t>
                      </m:r>
                      <m:r>
                        <a:rPr sz="2438" i="1">
                          <a:solidFill>
                            <a:srgbClr val="000000"/>
                          </a:solidFill>
                          <a:latin typeface="Cambria Math" panose="02040503050406030204" pitchFamily="18" charset="0"/>
                        </a:rPr>
                        <m:t>𝑔</m:t>
                      </m:r>
                      <m:r>
                        <a:rPr sz="2438" i="1">
                          <a:solidFill>
                            <a:srgbClr val="000000"/>
                          </a:solidFill>
                          <a:latin typeface="Cambria Math" panose="02040503050406030204" pitchFamily="18" charset="0"/>
                        </a:rPr>
                        <m:t>)∝</m:t>
                      </m:r>
                      <m:r>
                        <a:rPr sz="2438" i="1">
                          <a:solidFill>
                            <a:srgbClr val="000000"/>
                          </a:solidFill>
                          <a:latin typeface="Cambria Math" panose="02040503050406030204" pitchFamily="18" charset="0"/>
                        </a:rPr>
                        <m:t>𝑝</m:t>
                      </m:r>
                      <m:r>
                        <a:rPr sz="2438" i="1">
                          <a:solidFill>
                            <a:srgbClr val="000000"/>
                          </a:solidFill>
                          <a:latin typeface="Cambria Math" panose="02040503050406030204" pitchFamily="18" charset="0"/>
                        </a:rPr>
                        <m:t>(</m:t>
                      </m:r>
                      <m:r>
                        <a:rPr sz="2438" i="1">
                          <a:solidFill>
                            <a:srgbClr val="000000"/>
                          </a:solidFill>
                          <a:latin typeface="Cambria Math" panose="02040503050406030204" pitchFamily="18" charset="0"/>
                        </a:rPr>
                        <m:t>𝑔</m:t>
                      </m:r>
                      <m:r>
                        <a:rPr sz="2438" i="1">
                          <a:solidFill>
                            <a:srgbClr val="000000"/>
                          </a:solidFill>
                          <a:latin typeface="Cambria Math" panose="02040503050406030204" pitchFamily="18" charset="0"/>
                        </a:rPr>
                        <m:t>|</m:t>
                      </m:r>
                      <m:r>
                        <a:rPr sz="2438" i="1">
                          <a:solidFill>
                            <a:srgbClr val="000000"/>
                          </a:solidFill>
                          <a:latin typeface="Cambria Math" panose="02040503050406030204" pitchFamily="18" charset="0"/>
                        </a:rPr>
                        <m:t>𝜆</m:t>
                      </m:r>
                      <m:r>
                        <a:rPr sz="2438" i="1">
                          <a:solidFill>
                            <a:srgbClr val="000000"/>
                          </a:solidFill>
                          <a:latin typeface="Cambria Math" panose="02040503050406030204" pitchFamily="18" charset="0"/>
                        </a:rPr>
                        <m:t>)</m:t>
                      </m:r>
                      <m:r>
                        <a:rPr sz="2438" i="1">
                          <a:solidFill>
                            <a:srgbClr val="000000"/>
                          </a:solidFill>
                          <a:latin typeface="Cambria Math" panose="02040503050406030204" pitchFamily="18" charset="0"/>
                        </a:rPr>
                        <m:t>𝑝</m:t>
                      </m:r>
                      <m:r>
                        <a:rPr sz="2438" i="1">
                          <a:solidFill>
                            <a:srgbClr val="000000"/>
                          </a:solidFill>
                          <a:latin typeface="Cambria Math" panose="02040503050406030204" pitchFamily="18" charset="0"/>
                        </a:rPr>
                        <m:t>(</m:t>
                      </m:r>
                      <m:r>
                        <a:rPr sz="2438" i="1">
                          <a:solidFill>
                            <a:srgbClr val="000000"/>
                          </a:solidFill>
                          <a:latin typeface="Cambria Math" panose="02040503050406030204" pitchFamily="18" charset="0"/>
                        </a:rPr>
                        <m:t>𝜆</m:t>
                      </m:r>
                      <m:r>
                        <a:rPr sz="2438" i="1">
                          <a:solidFill>
                            <a:srgbClr val="000000"/>
                          </a:solidFill>
                          <a:latin typeface="Cambria Math" panose="02040503050406030204" pitchFamily="18" charset="0"/>
                        </a:rPr>
                        <m:t>)</m:t>
                      </m:r>
                    </m:oMath>
                  </m:oMathPara>
                </a14:m>
                <a:endParaRPr sz="2438" dirty="0"/>
              </a:p>
            </p:txBody>
          </p:sp>
        </mc:Choice>
        <mc:Fallback xmlns="">
          <p:sp>
            <p:nvSpPr>
              <p:cNvPr id="2" name="Equation">
                <a:extLst>
                  <a:ext uri="{FF2B5EF4-FFF2-40B4-BE49-F238E27FC236}">
                    <a16:creationId xmlns:a16="http://schemas.microsoft.com/office/drawing/2014/main" id="{A9B01E5F-A5E9-96A9-06E2-C5CCC46719E6}"/>
                  </a:ext>
                </a:extLst>
              </p:cNvPr>
              <p:cNvSpPr txBox="1">
                <a:spLocks noRot="1" noChangeAspect="1" noMove="1" noResize="1" noEditPoints="1" noAdjustHandles="1" noChangeArrowheads="1" noChangeShapeType="1" noTextEdit="1"/>
              </p:cNvSpPr>
              <p:nvPr/>
            </p:nvSpPr>
            <p:spPr>
              <a:xfrm>
                <a:off x="5398568" y="1990608"/>
                <a:ext cx="2871427" cy="375167"/>
              </a:xfrm>
              <a:prstGeom prst="rect">
                <a:avLst/>
              </a:prstGeom>
              <a:blipFill>
                <a:blip r:embed="rId3"/>
                <a:stretch>
                  <a:fillRect l="-2203" r="-3084" b="-32258"/>
                </a:stretch>
              </a:blipFill>
              <a:ln w="12700">
                <a:miter lim="400000"/>
              </a:ln>
            </p:spPr>
            <p:txBody>
              <a:bodyPr/>
              <a:lstStyle/>
              <a:p>
                <a:r>
                  <a:rPr lang="en-US">
                    <a:noFill/>
                  </a:rPr>
                  <a:t> </a:t>
                </a:r>
              </a:p>
            </p:txBody>
          </p:sp>
        </mc:Fallback>
      </mc:AlternateContent>
      <p:sp>
        <p:nvSpPr>
          <p:cNvPr id="4" name="Bayes’ formula">
            <a:extLst>
              <a:ext uri="{FF2B5EF4-FFF2-40B4-BE49-F238E27FC236}">
                <a16:creationId xmlns:a16="http://schemas.microsoft.com/office/drawing/2014/main" id="{5C81C4B7-64DC-CAA6-3212-0F72E7F0FB92}"/>
              </a:ext>
            </a:extLst>
          </p:cNvPr>
          <p:cNvSpPr txBox="1"/>
          <p:nvPr/>
        </p:nvSpPr>
        <p:spPr>
          <a:xfrm>
            <a:off x="2507176" y="1992719"/>
            <a:ext cx="1895519" cy="37702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defRPr sz="4400">
                <a:solidFill>
                  <a:srgbClr val="000000"/>
                </a:solidFill>
              </a:defRPr>
            </a:lvl1pPr>
          </a:lstStyle>
          <a:p>
            <a:r>
              <a:rPr sz="2200" dirty="0"/>
              <a:t>Bayes’ formula</a:t>
            </a:r>
          </a:p>
        </p:txBody>
      </p:sp>
      <mc:AlternateContent xmlns:mc="http://schemas.openxmlformats.org/markup-compatibility/2006" xmlns:a14="http://schemas.microsoft.com/office/drawing/2010/main">
        <mc:Choice Requires="a14">
          <p:sp>
            <p:nvSpPr>
              <p:cNvPr id="7" name="Equation">
                <a:extLst>
                  <a:ext uri="{FF2B5EF4-FFF2-40B4-BE49-F238E27FC236}">
                    <a16:creationId xmlns:a16="http://schemas.microsoft.com/office/drawing/2014/main" id="{8A363EF3-C953-4E56-67EA-7E304980EBA1}"/>
                  </a:ext>
                </a:extLst>
              </p:cNvPr>
              <p:cNvSpPr txBox="1"/>
              <p:nvPr/>
            </p:nvSpPr>
            <p:spPr>
              <a:xfrm>
                <a:off x="486185" y="3195909"/>
                <a:ext cx="3892861" cy="547907"/>
              </a:xfrm>
              <a:prstGeom prst="rect">
                <a:avLst/>
              </a:prstGeom>
              <a:ln w="12700">
                <a:miter lim="400000"/>
              </a:ln>
            </p:spPr>
            <p:txBody>
              <a:bodyPr wrap="none" lIns="0" tIns="0" rIns="0" bIns="0">
                <a:spAutoFit/>
              </a:bodyPr>
              <a:lstStyle/>
              <a:p>
                <a:pPr defTabSz="342900" latinLnBrk="1">
                  <a:defRPr sz="1800">
                    <a:solidFill>
                      <a:srgbClr val="000000"/>
                    </a:solidFill>
                  </a:defRPr>
                </a:pPr>
                <a14:m>
                  <m:oMathPara xmlns:m="http://schemas.openxmlformats.org/officeDocument/2006/math">
                    <m:oMathParaPr>
                      <m:jc m:val="centerGroup"/>
                    </m:oMathParaPr>
                    <m:oMath xmlns:m="http://schemas.openxmlformats.org/officeDocument/2006/math">
                      <m:r>
                        <a:rPr i="1">
                          <a:solidFill>
                            <a:srgbClr val="000000"/>
                          </a:solidFill>
                          <a:latin typeface="Cambria Math" panose="02040503050406030204" pitchFamily="18" charset="0"/>
                        </a:rPr>
                        <m:t>𝑓</m:t>
                      </m:r>
                      <m:r>
                        <a:rPr i="1">
                          <a:solidFill>
                            <a:srgbClr val="000000"/>
                          </a:solidFill>
                          <a:latin typeface="Cambria Math" panose="02040503050406030204" pitchFamily="18" charset="0"/>
                        </a:rPr>
                        <m:t>(</m:t>
                      </m:r>
                      <m:r>
                        <a:rPr i="1">
                          <a:solidFill>
                            <a:srgbClr val="000000"/>
                          </a:solidFill>
                          <a:latin typeface="Cambria Math" panose="02040503050406030204" pitchFamily="18" charset="0"/>
                        </a:rPr>
                        <m:t>𝜆</m:t>
                      </m:r>
                      <m:r>
                        <a:rPr i="1">
                          <a:solidFill>
                            <a:srgbClr val="000000"/>
                          </a:solidFill>
                          <a:latin typeface="Cambria Math" panose="02040503050406030204" pitchFamily="18" charset="0"/>
                        </a:rPr>
                        <m:t>;</m:t>
                      </m:r>
                      <m:r>
                        <a:rPr i="1">
                          <a:solidFill>
                            <a:srgbClr val="000000"/>
                          </a:solidFill>
                          <a:latin typeface="Cambria Math" panose="02040503050406030204" pitchFamily="18" charset="0"/>
                        </a:rPr>
                        <m:t>𝑧</m:t>
                      </m:r>
                      <m:r>
                        <a:rPr i="1">
                          <a:solidFill>
                            <a:srgbClr val="000000"/>
                          </a:solidFill>
                          <a:latin typeface="Cambria Math" panose="02040503050406030204" pitchFamily="18" charset="0"/>
                        </a:rPr>
                        <m:t>)≈</m:t>
                      </m:r>
                      <m:bar>
                        <m:barPr>
                          <m:pos m:val="top"/>
                          <m:ctrlPr>
                            <a:rPr i="1">
                              <a:solidFill>
                                <a:srgbClr val="000000"/>
                              </a:solidFill>
                              <a:latin typeface="Cambria Math" panose="02040503050406030204" pitchFamily="18" charset="0"/>
                            </a:rPr>
                          </m:ctrlPr>
                        </m:barPr>
                        <m:e>
                          <m:r>
                            <a:rPr i="1">
                              <a:solidFill>
                                <a:srgbClr val="000000"/>
                              </a:solidFill>
                              <a:latin typeface="Cambria Math" panose="02040503050406030204" pitchFamily="18" charset="0"/>
                            </a:rPr>
                            <m:t>𝑓</m:t>
                          </m:r>
                        </m:e>
                      </m:bar>
                      <m:r>
                        <a:rPr i="1">
                          <a:solidFill>
                            <a:srgbClr val="000000"/>
                          </a:solidFill>
                          <a:latin typeface="Cambria Math" panose="02040503050406030204" pitchFamily="18" charset="0"/>
                        </a:rPr>
                        <m:t>(</m:t>
                      </m:r>
                      <m:r>
                        <a:rPr i="1">
                          <a:solidFill>
                            <a:srgbClr val="000000"/>
                          </a:solidFill>
                          <a:latin typeface="Cambria Math" panose="02040503050406030204" pitchFamily="18" charset="0"/>
                        </a:rPr>
                        <m:t>𝑧</m:t>
                      </m:r>
                      <m:r>
                        <a:rPr i="1">
                          <a:solidFill>
                            <a:srgbClr val="000000"/>
                          </a:solidFill>
                          <a:latin typeface="Cambria Math" panose="02040503050406030204" pitchFamily="18" charset="0"/>
                        </a:rPr>
                        <m:t>)+</m:t>
                      </m:r>
                      <m:limUpp>
                        <m:limUppPr>
                          <m:ctrlPr>
                            <a:rPr i="1">
                              <a:solidFill>
                                <a:srgbClr val="000000"/>
                              </a:solidFill>
                              <a:latin typeface="Cambria Math" panose="02040503050406030204" pitchFamily="18" charset="0"/>
                            </a:rPr>
                          </m:ctrlPr>
                        </m:limUppPr>
                        <m:e>
                          <m:limLow>
                            <m:limLowPr>
                              <m:ctrlPr>
                                <a:rPr i="1">
                                  <a:solidFill>
                                    <a:srgbClr val="000000"/>
                                  </a:solidFill>
                                  <a:latin typeface="Cambria Math" panose="02040503050406030204" pitchFamily="18" charset="0"/>
                                </a:rPr>
                              </m:ctrlPr>
                            </m:limLowPr>
                            <m:e>
                              <m:r>
                                <a:rPr i="1">
                                  <a:solidFill>
                                    <a:srgbClr val="000000"/>
                                  </a:solidFill>
                                  <a:latin typeface="Cambria Math" panose="02040503050406030204" pitchFamily="18" charset="0"/>
                                </a:rPr>
                                <m:t>∑</m:t>
                              </m:r>
                            </m:e>
                            <m:lim>
                              <m:r>
                                <a:rPr i="1">
                                  <a:solidFill>
                                    <a:srgbClr val="000000"/>
                                  </a:solidFill>
                                  <a:latin typeface="Cambria Math" panose="02040503050406030204" pitchFamily="18" charset="0"/>
                                </a:rPr>
                                <m:t>𝑚</m:t>
                              </m:r>
                              <m:r>
                                <a:rPr i="1">
                                  <a:solidFill>
                                    <a:srgbClr val="000000"/>
                                  </a:solidFill>
                                  <a:latin typeface="Cambria Math" panose="02040503050406030204" pitchFamily="18" charset="0"/>
                                </a:rPr>
                                <m:t>=1</m:t>
                              </m:r>
                            </m:lim>
                          </m:limLow>
                        </m:e>
                        <m:lim>
                          <m:r>
                            <a:rPr i="1">
                              <a:solidFill>
                                <a:srgbClr val="000000"/>
                              </a:solidFill>
                              <a:latin typeface="Cambria Math" panose="02040503050406030204" pitchFamily="18" charset="0"/>
                            </a:rPr>
                            <m:t>𝑀</m:t>
                          </m:r>
                        </m:lim>
                      </m:limUpp>
                      <m:sSubSup>
                        <m:sSubSupPr>
                          <m:ctrlPr>
                            <a:rPr i="1">
                              <a:solidFill>
                                <a:srgbClr val="000000"/>
                              </a:solidFill>
                              <a:latin typeface="Cambria Math" panose="02040503050406030204" pitchFamily="18" charset="0"/>
                            </a:rPr>
                          </m:ctrlPr>
                        </m:sSubSupPr>
                        <m:e>
                          <m:r>
                            <a:rPr i="1">
                              <a:solidFill>
                                <a:srgbClr val="0000FF"/>
                              </a:solidFill>
                              <a:latin typeface="Cambria Math" panose="02040503050406030204" pitchFamily="18" charset="0"/>
                            </a:rPr>
                            <m:t>𝜉</m:t>
                          </m:r>
                        </m:e>
                        <m:sub>
                          <m:r>
                            <a:rPr i="1">
                              <a:solidFill>
                                <a:srgbClr val="0000FF"/>
                              </a:solidFill>
                              <a:latin typeface="Cambria Math" panose="02040503050406030204" pitchFamily="18" charset="0"/>
                            </a:rPr>
                            <m:t>𝑚</m:t>
                          </m:r>
                        </m:sub>
                        <m:sup>
                          <m:r>
                            <a:rPr i="1">
                              <a:solidFill>
                                <a:srgbClr val="0000FF"/>
                              </a:solidFill>
                              <a:latin typeface="Cambria Math" panose="02040503050406030204" pitchFamily="18" charset="0"/>
                            </a:rPr>
                            <m:t>𝑁𝑁</m:t>
                          </m:r>
                        </m:sup>
                      </m:sSubSup>
                      <m:r>
                        <a:rPr i="1">
                          <a:solidFill>
                            <a:srgbClr val="0000FF"/>
                          </a:solidFill>
                          <a:latin typeface="Cambria Math" panose="02040503050406030204" pitchFamily="18" charset="0"/>
                        </a:rPr>
                        <m:t>(</m:t>
                      </m:r>
                      <m:r>
                        <a:rPr i="1">
                          <a:solidFill>
                            <a:srgbClr val="0000FF"/>
                          </a:solidFill>
                          <a:latin typeface="Cambria Math" panose="02040503050406030204" pitchFamily="18" charset="0"/>
                        </a:rPr>
                        <m:t>𝜆</m:t>
                      </m:r>
                      <m:r>
                        <a:rPr i="1">
                          <a:solidFill>
                            <a:srgbClr val="0000FF"/>
                          </a:solidFill>
                          <a:latin typeface="Cambria Math" panose="02040503050406030204" pitchFamily="18" charset="0"/>
                        </a:rPr>
                        <m:t>)</m:t>
                      </m:r>
                      <m:rad>
                        <m:radPr>
                          <m:degHide m:val="on"/>
                          <m:ctrlPr>
                            <a:rPr i="1">
                              <a:solidFill>
                                <a:srgbClr val="000000"/>
                              </a:solidFill>
                              <a:latin typeface="Cambria Math" panose="02040503050406030204" pitchFamily="18" charset="0"/>
                            </a:rPr>
                          </m:ctrlPr>
                        </m:radPr>
                        <m:deg/>
                        <m:e>
                          <m:sSub>
                            <m:sSubPr>
                              <m:ctrlPr>
                                <a:rPr i="1">
                                  <a:solidFill>
                                    <a:srgbClr val="000000"/>
                                  </a:solidFill>
                                  <a:latin typeface="Cambria Math" panose="02040503050406030204" pitchFamily="18" charset="0"/>
                                </a:rPr>
                              </m:ctrlPr>
                            </m:sSubPr>
                            <m:e>
                              <m:r>
                                <a:rPr i="1">
                                  <a:solidFill>
                                    <a:srgbClr val="000000"/>
                                  </a:solidFill>
                                  <a:latin typeface="Cambria Math" panose="02040503050406030204" pitchFamily="18" charset="0"/>
                                </a:rPr>
                                <m:t>𝜇</m:t>
                              </m:r>
                            </m:e>
                            <m:sub>
                              <m:r>
                                <a:rPr i="1">
                                  <a:solidFill>
                                    <a:srgbClr val="000000"/>
                                  </a:solidFill>
                                  <a:latin typeface="Cambria Math" panose="02040503050406030204" pitchFamily="18" charset="0"/>
                                </a:rPr>
                                <m:t>𝑚</m:t>
                              </m:r>
                            </m:sub>
                          </m:sSub>
                        </m:e>
                      </m:rad>
                      <m:sSub>
                        <m:sSubPr>
                          <m:ctrlPr>
                            <a:rPr i="1">
                              <a:solidFill>
                                <a:srgbClr val="000000"/>
                              </a:solidFill>
                              <a:latin typeface="Cambria Math" panose="02040503050406030204" pitchFamily="18" charset="0"/>
                            </a:rPr>
                          </m:ctrlPr>
                        </m:sSubPr>
                        <m:e>
                          <m:r>
                            <a:rPr i="1">
                              <a:solidFill>
                                <a:srgbClr val="000000"/>
                              </a:solidFill>
                              <a:latin typeface="Cambria Math" panose="02040503050406030204" pitchFamily="18" charset="0"/>
                            </a:rPr>
                            <m:t>𝜙</m:t>
                          </m:r>
                        </m:e>
                        <m:sub>
                          <m:r>
                            <a:rPr i="1">
                              <a:solidFill>
                                <a:srgbClr val="000000"/>
                              </a:solidFill>
                              <a:latin typeface="Cambria Math" panose="02040503050406030204" pitchFamily="18" charset="0"/>
                            </a:rPr>
                            <m:t>𝑚</m:t>
                          </m:r>
                        </m:sub>
                      </m:sSub>
                      <m:r>
                        <a:rPr i="1">
                          <a:solidFill>
                            <a:srgbClr val="000000"/>
                          </a:solidFill>
                          <a:latin typeface="Cambria Math" panose="02040503050406030204" pitchFamily="18" charset="0"/>
                        </a:rPr>
                        <m:t>(</m:t>
                      </m:r>
                      <m:r>
                        <a:rPr i="1">
                          <a:solidFill>
                            <a:srgbClr val="000000"/>
                          </a:solidFill>
                          <a:latin typeface="Cambria Math" panose="02040503050406030204" pitchFamily="18" charset="0"/>
                        </a:rPr>
                        <m:t>𝑧</m:t>
                      </m:r>
                      <m:r>
                        <a:rPr i="1">
                          <a:solidFill>
                            <a:srgbClr val="000000"/>
                          </a:solidFill>
                          <a:latin typeface="Cambria Math" panose="02040503050406030204" pitchFamily="18" charset="0"/>
                        </a:rPr>
                        <m:t>)</m:t>
                      </m:r>
                    </m:oMath>
                  </m:oMathPara>
                </a14:m>
                <a:endParaRPr dirty="0"/>
              </a:p>
            </p:txBody>
          </p:sp>
        </mc:Choice>
        <mc:Fallback xmlns="">
          <p:sp>
            <p:nvSpPr>
              <p:cNvPr id="7" name="Equation">
                <a:extLst>
                  <a:ext uri="{FF2B5EF4-FFF2-40B4-BE49-F238E27FC236}">
                    <a16:creationId xmlns:a16="http://schemas.microsoft.com/office/drawing/2014/main" id="{8A363EF3-C953-4E56-67EA-7E304980EBA1}"/>
                  </a:ext>
                </a:extLst>
              </p:cNvPr>
              <p:cNvSpPr txBox="1">
                <a:spLocks noRot="1" noChangeAspect="1" noMove="1" noResize="1" noEditPoints="1" noAdjustHandles="1" noChangeArrowheads="1" noChangeShapeType="1" noTextEdit="1"/>
              </p:cNvSpPr>
              <p:nvPr/>
            </p:nvSpPr>
            <p:spPr>
              <a:xfrm>
                <a:off x="486185" y="3195909"/>
                <a:ext cx="3892861" cy="547907"/>
              </a:xfrm>
              <a:prstGeom prst="rect">
                <a:avLst/>
              </a:prstGeom>
              <a:blipFill>
                <a:blip r:embed="rId4"/>
                <a:stretch>
                  <a:fillRect l="-1629" r="-1629" b="-9091"/>
                </a:stretch>
              </a:blipFill>
              <a:ln w="12700">
                <a:miter lim="400000"/>
              </a:ln>
            </p:spPr>
            <p:txBody>
              <a:bodyPr/>
              <a:lstStyle/>
              <a:p>
                <a:r>
                  <a:rPr lang="en-US">
                    <a:noFill/>
                  </a:rPr>
                  <a:t> </a:t>
                </a:r>
              </a:p>
            </p:txBody>
          </p:sp>
        </mc:Fallback>
      </mc:AlternateContent>
      <p:sp>
        <p:nvSpPr>
          <p:cNvPr id="8" name="Project observed data to the KL eigenspace:">
            <a:extLst>
              <a:ext uri="{FF2B5EF4-FFF2-40B4-BE49-F238E27FC236}">
                <a16:creationId xmlns:a16="http://schemas.microsoft.com/office/drawing/2014/main" id="{841792DF-86CC-5544-709E-9046D37A3570}"/>
              </a:ext>
            </a:extLst>
          </p:cNvPr>
          <p:cNvSpPr txBox="1"/>
          <p:nvPr/>
        </p:nvSpPr>
        <p:spPr>
          <a:xfrm>
            <a:off x="5574256" y="2777075"/>
            <a:ext cx="5985398" cy="37702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9050" tIns="19050" rIns="19050" bIns="19050" anchor="ctr">
            <a:spAutoFit/>
          </a:bodyPr>
          <a:lstStyle>
            <a:lvl1pPr>
              <a:defRPr sz="3300">
                <a:solidFill>
                  <a:srgbClr val="000000"/>
                </a:solidFill>
              </a:defRPr>
            </a:lvl1pPr>
          </a:lstStyle>
          <a:p>
            <a:r>
              <a:rPr sz="2200" dirty="0"/>
              <a:t>Project observed data to the KL eigenspace:</a:t>
            </a:r>
          </a:p>
        </p:txBody>
      </p:sp>
      <mc:AlternateContent xmlns:mc="http://schemas.openxmlformats.org/markup-compatibility/2006" xmlns:a14="http://schemas.microsoft.com/office/drawing/2010/main">
        <mc:Choice Requires="a14">
          <p:sp>
            <p:nvSpPr>
              <p:cNvPr id="9" name="Equation">
                <a:extLst>
                  <a:ext uri="{FF2B5EF4-FFF2-40B4-BE49-F238E27FC236}">
                    <a16:creationId xmlns:a16="http://schemas.microsoft.com/office/drawing/2014/main" id="{1416CDE8-3657-94CF-4691-62EB395B69E8}"/>
                  </a:ext>
                </a:extLst>
              </p:cNvPr>
              <p:cNvSpPr txBox="1"/>
              <p:nvPr/>
            </p:nvSpPr>
            <p:spPr>
              <a:xfrm>
                <a:off x="6938285" y="3200238"/>
                <a:ext cx="3267113" cy="547907"/>
              </a:xfrm>
              <a:prstGeom prst="rect">
                <a:avLst/>
              </a:prstGeom>
              <a:ln w="12700">
                <a:miter lim="400000"/>
              </a:ln>
            </p:spPr>
            <p:txBody>
              <a:bodyPr wrap="none" lIns="0" tIns="0" rIns="0" bIns="0">
                <a:spAutoFit/>
              </a:bodyPr>
              <a:lstStyle/>
              <a:p>
                <a:pPr defTabSz="342900" latinLnBrk="1">
                  <a:defRPr sz="1800">
                    <a:solidFill>
                      <a:srgbClr val="000000"/>
                    </a:solidFill>
                  </a:defRPr>
                </a:pPr>
                <a14:m>
                  <m:oMathPara xmlns:m="http://schemas.openxmlformats.org/officeDocument/2006/math">
                    <m:oMathParaPr>
                      <m:jc m:val="centerGroup"/>
                    </m:oMathParaPr>
                    <m:oMath xmlns:m="http://schemas.openxmlformats.org/officeDocument/2006/math">
                      <m:r>
                        <a:rPr i="1">
                          <a:solidFill>
                            <a:srgbClr val="000000"/>
                          </a:solidFill>
                          <a:latin typeface="Cambria Math" panose="02040503050406030204" pitchFamily="18" charset="0"/>
                        </a:rPr>
                        <m:t>𝑔</m:t>
                      </m:r>
                      <m:r>
                        <a:rPr i="1">
                          <a:solidFill>
                            <a:srgbClr val="000000"/>
                          </a:solidFill>
                          <a:latin typeface="Cambria Math" panose="02040503050406030204" pitchFamily="18" charset="0"/>
                        </a:rPr>
                        <m:t>(</m:t>
                      </m:r>
                      <m:r>
                        <a:rPr i="1">
                          <a:solidFill>
                            <a:srgbClr val="000000"/>
                          </a:solidFill>
                          <a:latin typeface="Cambria Math" panose="02040503050406030204" pitchFamily="18" charset="0"/>
                        </a:rPr>
                        <m:t>𝑧</m:t>
                      </m:r>
                      <m:r>
                        <a:rPr i="1">
                          <a:solidFill>
                            <a:srgbClr val="000000"/>
                          </a:solidFill>
                          <a:latin typeface="Cambria Math" panose="02040503050406030204" pitchFamily="18" charset="0"/>
                        </a:rPr>
                        <m:t>)≈</m:t>
                      </m:r>
                      <m:bar>
                        <m:barPr>
                          <m:pos m:val="top"/>
                          <m:ctrlPr>
                            <a:rPr i="1">
                              <a:solidFill>
                                <a:srgbClr val="000000"/>
                              </a:solidFill>
                              <a:latin typeface="Cambria Math" panose="02040503050406030204" pitchFamily="18" charset="0"/>
                            </a:rPr>
                          </m:ctrlPr>
                        </m:barPr>
                        <m:e>
                          <m:r>
                            <a:rPr i="1">
                              <a:solidFill>
                                <a:srgbClr val="000000"/>
                              </a:solidFill>
                              <a:latin typeface="Cambria Math" panose="02040503050406030204" pitchFamily="18" charset="0"/>
                            </a:rPr>
                            <m:t>𝑓</m:t>
                          </m:r>
                        </m:e>
                      </m:bar>
                      <m:r>
                        <a:rPr i="1">
                          <a:solidFill>
                            <a:srgbClr val="000000"/>
                          </a:solidFill>
                          <a:latin typeface="Cambria Math" panose="02040503050406030204" pitchFamily="18" charset="0"/>
                        </a:rPr>
                        <m:t>(</m:t>
                      </m:r>
                      <m:r>
                        <a:rPr i="1">
                          <a:solidFill>
                            <a:srgbClr val="000000"/>
                          </a:solidFill>
                          <a:latin typeface="Cambria Math" panose="02040503050406030204" pitchFamily="18" charset="0"/>
                        </a:rPr>
                        <m:t>𝑧</m:t>
                      </m:r>
                      <m:r>
                        <a:rPr i="1">
                          <a:solidFill>
                            <a:srgbClr val="000000"/>
                          </a:solidFill>
                          <a:latin typeface="Cambria Math" panose="02040503050406030204" pitchFamily="18" charset="0"/>
                        </a:rPr>
                        <m:t>)+</m:t>
                      </m:r>
                      <m:limUpp>
                        <m:limUppPr>
                          <m:ctrlPr>
                            <a:rPr i="1">
                              <a:solidFill>
                                <a:srgbClr val="000000"/>
                              </a:solidFill>
                              <a:latin typeface="Cambria Math" panose="02040503050406030204" pitchFamily="18" charset="0"/>
                            </a:rPr>
                          </m:ctrlPr>
                        </m:limUppPr>
                        <m:e>
                          <m:limLow>
                            <m:limLowPr>
                              <m:ctrlPr>
                                <a:rPr i="1">
                                  <a:solidFill>
                                    <a:srgbClr val="000000"/>
                                  </a:solidFill>
                                  <a:latin typeface="Cambria Math" panose="02040503050406030204" pitchFamily="18" charset="0"/>
                                </a:rPr>
                              </m:ctrlPr>
                            </m:limLowPr>
                            <m:e>
                              <m:r>
                                <a:rPr i="1">
                                  <a:solidFill>
                                    <a:srgbClr val="000000"/>
                                  </a:solidFill>
                                  <a:latin typeface="Cambria Math" panose="02040503050406030204" pitchFamily="18" charset="0"/>
                                </a:rPr>
                                <m:t>∑</m:t>
                              </m:r>
                            </m:e>
                            <m:lim>
                              <m:r>
                                <a:rPr i="1">
                                  <a:solidFill>
                                    <a:srgbClr val="000000"/>
                                  </a:solidFill>
                                  <a:latin typeface="Cambria Math" panose="02040503050406030204" pitchFamily="18" charset="0"/>
                                </a:rPr>
                                <m:t>𝑚</m:t>
                              </m:r>
                              <m:r>
                                <a:rPr i="1">
                                  <a:solidFill>
                                    <a:srgbClr val="000000"/>
                                  </a:solidFill>
                                  <a:latin typeface="Cambria Math" panose="02040503050406030204" pitchFamily="18" charset="0"/>
                                </a:rPr>
                                <m:t>=1</m:t>
                              </m:r>
                            </m:lim>
                          </m:limLow>
                        </m:e>
                        <m:lim>
                          <m:r>
                            <a:rPr i="1">
                              <a:solidFill>
                                <a:srgbClr val="000000"/>
                              </a:solidFill>
                              <a:latin typeface="Cambria Math" panose="02040503050406030204" pitchFamily="18" charset="0"/>
                            </a:rPr>
                            <m:t>𝑀</m:t>
                          </m:r>
                        </m:lim>
                      </m:limUpp>
                      <m:sSub>
                        <m:sSubPr>
                          <m:ctrlPr>
                            <a:rPr i="1">
                              <a:solidFill>
                                <a:srgbClr val="000000"/>
                              </a:solidFill>
                              <a:latin typeface="Cambria Math" panose="02040503050406030204" pitchFamily="18" charset="0"/>
                            </a:rPr>
                          </m:ctrlPr>
                        </m:sSubPr>
                        <m:e>
                          <m:r>
                            <a:rPr i="1">
                              <a:solidFill>
                                <a:srgbClr val="FF0000"/>
                              </a:solidFill>
                              <a:latin typeface="Cambria Math" panose="02040503050406030204" pitchFamily="18" charset="0"/>
                            </a:rPr>
                            <m:t>𝜂</m:t>
                          </m:r>
                        </m:e>
                        <m:sub>
                          <m:r>
                            <a:rPr i="1">
                              <a:solidFill>
                                <a:srgbClr val="FF0000"/>
                              </a:solidFill>
                              <a:latin typeface="Cambria Math" panose="02040503050406030204" pitchFamily="18" charset="0"/>
                            </a:rPr>
                            <m:t>𝑚</m:t>
                          </m:r>
                        </m:sub>
                      </m:sSub>
                      <m:rad>
                        <m:radPr>
                          <m:degHide m:val="on"/>
                          <m:ctrlPr>
                            <a:rPr i="1">
                              <a:solidFill>
                                <a:srgbClr val="000000"/>
                              </a:solidFill>
                              <a:latin typeface="Cambria Math" panose="02040503050406030204" pitchFamily="18" charset="0"/>
                            </a:rPr>
                          </m:ctrlPr>
                        </m:radPr>
                        <m:deg/>
                        <m:e>
                          <m:sSub>
                            <m:sSubPr>
                              <m:ctrlPr>
                                <a:rPr i="1">
                                  <a:solidFill>
                                    <a:srgbClr val="000000"/>
                                  </a:solidFill>
                                  <a:latin typeface="Cambria Math" panose="02040503050406030204" pitchFamily="18" charset="0"/>
                                </a:rPr>
                              </m:ctrlPr>
                            </m:sSubPr>
                            <m:e>
                              <m:r>
                                <a:rPr i="1">
                                  <a:solidFill>
                                    <a:srgbClr val="000000"/>
                                  </a:solidFill>
                                  <a:latin typeface="Cambria Math" panose="02040503050406030204" pitchFamily="18" charset="0"/>
                                </a:rPr>
                                <m:t>𝜇</m:t>
                              </m:r>
                            </m:e>
                            <m:sub>
                              <m:r>
                                <a:rPr i="1">
                                  <a:solidFill>
                                    <a:srgbClr val="000000"/>
                                  </a:solidFill>
                                  <a:latin typeface="Cambria Math" panose="02040503050406030204" pitchFamily="18" charset="0"/>
                                </a:rPr>
                                <m:t>𝑚</m:t>
                              </m:r>
                            </m:sub>
                          </m:sSub>
                        </m:e>
                      </m:rad>
                      <m:sSub>
                        <m:sSubPr>
                          <m:ctrlPr>
                            <a:rPr i="1">
                              <a:solidFill>
                                <a:srgbClr val="000000"/>
                              </a:solidFill>
                              <a:latin typeface="Cambria Math" panose="02040503050406030204" pitchFamily="18" charset="0"/>
                            </a:rPr>
                          </m:ctrlPr>
                        </m:sSubPr>
                        <m:e>
                          <m:r>
                            <a:rPr i="1">
                              <a:solidFill>
                                <a:srgbClr val="000000"/>
                              </a:solidFill>
                              <a:latin typeface="Cambria Math" panose="02040503050406030204" pitchFamily="18" charset="0"/>
                            </a:rPr>
                            <m:t>𝜙</m:t>
                          </m:r>
                        </m:e>
                        <m:sub>
                          <m:r>
                            <a:rPr i="1">
                              <a:solidFill>
                                <a:srgbClr val="000000"/>
                              </a:solidFill>
                              <a:latin typeface="Cambria Math" panose="02040503050406030204" pitchFamily="18" charset="0"/>
                            </a:rPr>
                            <m:t>𝑚</m:t>
                          </m:r>
                        </m:sub>
                      </m:sSub>
                      <m:r>
                        <a:rPr i="1">
                          <a:solidFill>
                            <a:srgbClr val="000000"/>
                          </a:solidFill>
                          <a:latin typeface="Cambria Math" panose="02040503050406030204" pitchFamily="18" charset="0"/>
                        </a:rPr>
                        <m:t>(</m:t>
                      </m:r>
                      <m:r>
                        <a:rPr i="1">
                          <a:solidFill>
                            <a:srgbClr val="000000"/>
                          </a:solidFill>
                          <a:latin typeface="Cambria Math" panose="02040503050406030204" pitchFamily="18" charset="0"/>
                        </a:rPr>
                        <m:t>𝑧</m:t>
                      </m:r>
                      <m:r>
                        <a:rPr i="1">
                          <a:solidFill>
                            <a:srgbClr val="000000"/>
                          </a:solidFill>
                          <a:latin typeface="Cambria Math" panose="02040503050406030204" pitchFamily="18" charset="0"/>
                        </a:rPr>
                        <m:t>)</m:t>
                      </m:r>
                    </m:oMath>
                  </m:oMathPara>
                </a14:m>
                <a:endParaRPr dirty="0"/>
              </a:p>
            </p:txBody>
          </p:sp>
        </mc:Choice>
        <mc:Fallback xmlns="">
          <p:sp>
            <p:nvSpPr>
              <p:cNvPr id="9" name="Equation">
                <a:extLst>
                  <a:ext uri="{FF2B5EF4-FFF2-40B4-BE49-F238E27FC236}">
                    <a16:creationId xmlns:a16="http://schemas.microsoft.com/office/drawing/2014/main" id="{1416CDE8-3657-94CF-4691-62EB395B69E8}"/>
                  </a:ext>
                </a:extLst>
              </p:cNvPr>
              <p:cNvSpPr txBox="1">
                <a:spLocks noRot="1" noChangeAspect="1" noMove="1" noResize="1" noEditPoints="1" noAdjustHandles="1" noChangeArrowheads="1" noChangeShapeType="1" noTextEdit="1"/>
              </p:cNvSpPr>
              <p:nvPr/>
            </p:nvSpPr>
            <p:spPr>
              <a:xfrm>
                <a:off x="6938285" y="3200238"/>
                <a:ext cx="3267113" cy="547907"/>
              </a:xfrm>
              <a:prstGeom prst="rect">
                <a:avLst/>
              </a:prstGeom>
              <a:blipFill>
                <a:blip r:embed="rId5"/>
                <a:stretch>
                  <a:fillRect l="-1550" r="-1938" b="-9091"/>
                </a:stretch>
              </a:blipFill>
              <a:ln w="12700">
                <a:miter lim="400000"/>
              </a:ln>
            </p:spPr>
            <p:txBody>
              <a:bodyPr/>
              <a:lstStyle/>
              <a:p>
                <a:r>
                  <a:rPr lang="en-US">
                    <a:noFill/>
                  </a:rPr>
                  <a:t> </a:t>
                </a:r>
              </a:p>
            </p:txBody>
          </p:sp>
        </mc:Fallback>
      </mc:AlternateContent>
      <p:sp>
        <p:nvSpPr>
          <p:cNvPr id="11" name="KLNN surrogate:">
            <a:extLst>
              <a:ext uri="{FF2B5EF4-FFF2-40B4-BE49-F238E27FC236}">
                <a16:creationId xmlns:a16="http://schemas.microsoft.com/office/drawing/2014/main" id="{017E124E-D0FF-377D-DCD1-F91BA796795C}"/>
              </a:ext>
            </a:extLst>
          </p:cNvPr>
          <p:cNvSpPr txBox="1"/>
          <p:nvPr/>
        </p:nvSpPr>
        <p:spPr>
          <a:xfrm>
            <a:off x="1130249" y="2764645"/>
            <a:ext cx="3689486" cy="37702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nchor="ctr">
            <a:spAutoFit/>
          </a:bodyPr>
          <a:lstStyle>
            <a:lvl1pPr>
              <a:defRPr sz="3300">
                <a:solidFill>
                  <a:srgbClr val="000000"/>
                </a:solidFill>
              </a:defRPr>
            </a:lvl1pPr>
          </a:lstStyle>
          <a:p>
            <a:r>
              <a:rPr sz="2200" dirty="0"/>
              <a:t>KLNN surrogate:</a:t>
            </a:r>
          </a:p>
        </p:txBody>
      </p:sp>
      <p:sp>
        <p:nvSpPr>
          <p:cNvPr id="12" name="Eigenfeatures  ’s are uncorrelated, zero-mean, unit variance,…">
            <a:extLst>
              <a:ext uri="{FF2B5EF4-FFF2-40B4-BE49-F238E27FC236}">
                <a16:creationId xmlns:a16="http://schemas.microsoft.com/office/drawing/2014/main" id="{F439B132-2732-6066-4B00-ED9D9B25125F}"/>
              </a:ext>
            </a:extLst>
          </p:cNvPr>
          <p:cNvSpPr txBox="1"/>
          <p:nvPr/>
        </p:nvSpPr>
        <p:spPr>
          <a:xfrm>
            <a:off x="185057" y="6132382"/>
            <a:ext cx="38537" cy="546303"/>
          </a:xfrm>
          <a:prstGeom prst="rect">
            <a:avLst/>
          </a:prstGeom>
          <a:ln w="12700">
            <a:miter lim="400000"/>
          </a:ln>
          <a:extLst>
            <a:ext uri="{C572A759-6A51-4108-AA02-DFA0A04FC94B}">
              <ma14:wrappingTextBoxFlag xmlns:mc="http://schemas.openxmlformats.org/markup-compatibility/2006" xmlns:a14="http://schemas.microsoft.com/office/drawing/2010/main" xmlns="" xmlns:m="http://schemas.openxmlformats.org/officeDocument/2006/math" xmlns:ma14="http://schemas.microsoft.com/office/mac/drawingml/2011/main" val="1"/>
            </a:ext>
          </a:extLst>
        </p:spPr>
        <p:txBody>
          <a:bodyPr wrap="none" lIns="19050" tIns="19050" rIns="19050" bIns="19050" anchor="ctr">
            <a:spAutoFit/>
          </a:bodyPr>
          <a:lstStyle/>
          <a:p>
            <a:pPr>
              <a:defRPr sz="3300">
                <a:solidFill>
                  <a:srgbClr val="000000"/>
                </a:solidFill>
              </a:defRPr>
            </a:pPr>
            <a:endParaRPr dirty="0">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13" name="Equation">
                <a:extLst>
                  <a:ext uri="{FF2B5EF4-FFF2-40B4-BE49-F238E27FC236}">
                    <a16:creationId xmlns:a16="http://schemas.microsoft.com/office/drawing/2014/main" id="{93895F1D-5F57-BD1A-2DC1-7B37255980D0}"/>
                  </a:ext>
                </a:extLst>
              </p:cNvPr>
              <p:cNvSpPr txBox="1"/>
              <p:nvPr/>
            </p:nvSpPr>
            <p:spPr>
              <a:xfrm>
                <a:off x="4972971" y="5350542"/>
                <a:ext cx="4692695" cy="628121"/>
              </a:xfrm>
              <a:prstGeom prst="rect">
                <a:avLst/>
              </a:prstGeom>
              <a:ln w="12700">
                <a:miter lim="400000"/>
              </a:ln>
            </p:spPr>
            <p:txBody>
              <a:bodyPr wrap="none" lIns="0" tIns="0" rIns="0" bIns="0">
                <a:spAutoFit/>
              </a:bodyPr>
              <a:lstStyle/>
              <a:p>
                <a:pPr defTabSz="342900" latinLnBrk="1">
                  <a:defRPr sz="1800">
                    <a:solidFill>
                      <a:srgbClr val="000000"/>
                    </a:solidFill>
                  </a:defRPr>
                </a:pPr>
                <a14:m>
                  <m:oMathPara xmlns:m="http://schemas.openxmlformats.org/officeDocument/2006/math">
                    <m:oMathParaPr>
                      <m:jc m:val="centerGroup"/>
                    </m:oMathParaPr>
                    <m:oMath xmlns:m="http://schemas.openxmlformats.org/officeDocument/2006/math">
                      <m:sSub>
                        <m:sSubPr>
                          <m:ctrlPr>
                            <a:rPr lang="ar-AE" i="1" smtClean="0">
                              <a:solidFill>
                                <a:srgbClr val="000000"/>
                              </a:solidFill>
                              <a:latin typeface="Cambria Math" panose="02040503050406030204" pitchFamily="18" charset="0"/>
                            </a:rPr>
                          </m:ctrlPr>
                        </m:sSubPr>
                        <m:e>
                          <m:r>
                            <a:rPr lang="ar-AE" i="1">
                              <a:solidFill>
                                <a:srgbClr val="000000"/>
                              </a:solidFill>
                              <a:latin typeface="Cambria Math" panose="02040503050406030204" pitchFamily="18" charset="0"/>
                            </a:rPr>
                            <m:t>𝐿</m:t>
                          </m:r>
                        </m:e>
                        <m:sub>
                          <m:r>
                            <a:rPr lang="ar-AE" i="1">
                              <a:solidFill>
                                <a:srgbClr val="000000"/>
                              </a:solidFill>
                              <a:latin typeface="Cambria Math" panose="02040503050406030204" pitchFamily="18" charset="0"/>
                            </a:rPr>
                            <m:t>𝑔</m:t>
                          </m:r>
                        </m:sub>
                      </m:sSub>
                      <m:r>
                        <a:rPr lang="ar-AE" i="1">
                          <a:solidFill>
                            <a:srgbClr val="000000"/>
                          </a:solidFill>
                          <a:latin typeface="Cambria Math" panose="02040503050406030204" pitchFamily="18" charset="0"/>
                        </a:rPr>
                        <m:t>(</m:t>
                      </m:r>
                      <m:r>
                        <a:rPr lang="ar-AE" i="1">
                          <a:solidFill>
                            <a:srgbClr val="000000"/>
                          </a:solidFill>
                          <a:latin typeface="Cambria Math" panose="02040503050406030204" pitchFamily="18" charset="0"/>
                        </a:rPr>
                        <m:t>𝜆</m:t>
                      </m:r>
                      <m:r>
                        <a:rPr lang="ar-AE" i="1">
                          <a:solidFill>
                            <a:srgbClr val="000000"/>
                          </a:solidFill>
                          <a:latin typeface="Cambria Math" panose="02040503050406030204" pitchFamily="18" charset="0"/>
                        </a:rPr>
                        <m:t>)≡</m:t>
                      </m:r>
                      <m:r>
                        <a:rPr lang="ar-AE" i="1">
                          <a:solidFill>
                            <a:srgbClr val="000000"/>
                          </a:solidFill>
                          <a:latin typeface="Cambria Math" panose="02040503050406030204" pitchFamily="18" charset="0"/>
                        </a:rPr>
                        <m:t>𝑝</m:t>
                      </m:r>
                      <m:r>
                        <a:rPr lang="ar-AE" i="1">
                          <a:solidFill>
                            <a:srgbClr val="000000"/>
                          </a:solidFill>
                          <a:latin typeface="Cambria Math" panose="02040503050406030204" pitchFamily="18" charset="0"/>
                        </a:rPr>
                        <m:t>(</m:t>
                      </m:r>
                      <m:r>
                        <a:rPr lang="ar-AE" i="1">
                          <a:solidFill>
                            <a:srgbClr val="000000"/>
                          </a:solidFill>
                          <a:latin typeface="Cambria Math" panose="02040503050406030204" pitchFamily="18" charset="0"/>
                        </a:rPr>
                        <m:t>𝑔</m:t>
                      </m:r>
                      <m:r>
                        <a:rPr lang="ar-AE" i="1">
                          <a:solidFill>
                            <a:srgbClr val="000000"/>
                          </a:solidFill>
                          <a:latin typeface="Cambria Math" panose="02040503050406030204" pitchFamily="18" charset="0"/>
                        </a:rPr>
                        <m:t>|</m:t>
                      </m:r>
                      <m:r>
                        <a:rPr lang="ar-AE" i="1">
                          <a:solidFill>
                            <a:srgbClr val="000000"/>
                          </a:solidFill>
                          <a:latin typeface="Cambria Math" panose="02040503050406030204" pitchFamily="18" charset="0"/>
                        </a:rPr>
                        <m:t>𝜆</m:t>
                      </m:r>
                      <m:r>
                        <a:rPr lang="ar-AE" i="1">
                          <a:solidFill>
                            <a:srgbClr val="000000"/>
                          </a:solidFill>
                          <a:latin typeface="Cambria Math" panose="02040503050406030204" pitchFamily="18" charset="0"/>
                        </a:rPr>
                        <m:t>)∝</m:t>
                      </m:r>
                      <m:r>
                        <m:rPr>
                          <m:sty m:val="p"/>
                        </m:rPr>
                        <a:rPr lang="en-US" i="1">
                          <a:solidFill>
                            <a:srgbClr val="000000"/>
                          </a:solidFill>
                          <a:latin typeface="Cambria Math" panose="02040503050406030204" pitchFamily="18" charset="0"/>
                        </a:rPr>
                        <m:t>exp</m:t>
                      </m:r>
                      <m:d>
                        <m:dPr>
                          <m:ctrlPr>
                            <a:rPr lang="ar-AE" i="1">
                              <a:solidFill>
                                <a:srgbClr val="000000"/>
                              </a:solidFill>
                              <a:latin typeface="Cambria Math" panose="02040503050406030204" pitchFamily="18" charset="0"/>
                            </a:rPr>
                          </m:ctrlPr>
                        </m:dPr>
                        <m:e>
                          <m:r>
                            <a:rPr lang="ar-AE" i="1">
                              <a:solidFill>
                                <a:srgbClr val="000000"/>
                              </a:solidFill>
                              <a:latin typeface="Cambria Math" panose="02040503050406030204" pitchFamily="18" charset="0"/>
                            </a:rPr>
                            <m:t>−</m:t>
                          </m:r>
                          <m:limUpp>
                            <m:limUppPr>
                              <m:ctrlPr>
                                <a:rPr lang="ar-AE" i="1">
                                  <a:solidFill>
                                    <a:srgbClr val="000000"/>
                                  </a:solidFill>
                                  <a:latin typeface="Cambria Math" panose="02040503050406030204" pitchFamily="18" charset="0"/>
                                </a:rPr>
                              </m:ctrlPr>
                            </m:limUppPr>
                            <m:e>
                              <m:limLow>
                                <m:limLowPr>
                                  <m:ctrlPr>
                                    <a:rPr lang="ar-AE" i="1">
                                      <a:solidFill>
                                        <a:srgbClr val="000000"/>
                                      </a:solidFill>
                                      <a:latin typeface="Cambria Math" panose="02040503050406030204" pitchFamily="18" charset="0"/>
                                    </a:rPr>
                                  </m:ctrlPr>
                                </m:limLowPr>
                                <m:e>
                                  <m:r>
                                    <a:rPr lang="ar-AE" i="1">
                                      <a:solidFill>
                                        <a:srgbClr val="000000"/>
                                      </a:solidFill>
                                      <a:latin typeface="Cambria Math" panose="02040503050406030204" pitchFamily="18" charset="0"/>
                                    </a:rPr>
                                    <m:t>∑</m:t>
                                  </m:r>
                                </m:e>
                                <m:lim>
                                  <m:r>
                                    <a:rPr lang="ar-AE" b="0" i="1" smtClean="0">
                                      <a:solidFill>
                                        <a:srgbClr val="000000"/>
                                      </a:solidFill>
                                      <a:latin typeface="Cambria Math" panose="02040503050406030204" pitchFamily="18" charset="0"/>
                                    </a:rPr>
                                    <m:t>𝑚</m:t>
                                  </m:r>
                                  <m:r>
                                    <a:rPr lang="ar-AE" i="1">
                                      <a:solidFill>
                                        <a:srgbClr val="000000"/>
                                      </a:solidFill>
                                      <a:latin typeface="Cambria Math" panose="02040503050406030204" pitchFamily="18" charset="0"/>
                                    </a:rPr>
                                    <m:t>=1</m:t>
                                  </m:r>
                                </m:lim>
                              </m:limLow>
                            </m:e>
                            <m:lim>
                              <m:r>
                                <a:rPr lang="ar-AE" i="1">
                                  <a:solidFill>
                                    <a:srgbClr val="000000"/>
                                  </a:solidFill>
                                  <a:latin typeface="Cambria Math" panose="02040503050406030204" pitchFamily="18" charset="0"/>
                                </a:rPr>
                                <m:t>𝑀</m:t>
                              </m:r>
                            </m:lim>
                          </m:limUpp>
                          <m:f>
                            <m:fPr>
                              <m:ctrlPr>
                                <a:rPr lang="ar-AE" i="1">
                                  <a:solidFill>
                                    <a:srgbClr val="000000"/>
                                  </a:solidFill>
                                  <a:latin typeface="Cambria Math" panose="02040503050406030204" pitchFamily="18" charset="0"/>
                                </a:rPr>
                              </m:ctrlPr>
                            </m:fPr>
                            <m:num>
                              <m:r>
                                <a:rPr lang="ar-AE" i="1">
                                  <a:solidFill>
                                    <a:srgbClr val="000000"/>
                                  </a:solidFill>
                                  <a:latin typeface="Cambria Math" panose="02040503050406030204" pitchFamily="18" charset="0"/>
                                </a:rPr>
                                <m:t>(</m:t>
                              </m:r>
                              <m:sSub>
                                <m:sSubPr>
                                  <m:ctrlPr>
                                    <a:rPr lang="ar-AE" i="1">
                                      <a:solidFill>
                                        <a:srgbClr val="000000"/>
                                      </a:solidFill>
                                      <a:latin typeface="Cambria Math" panose="02040503050406030204" pitchFamily="18" charset="0"/>
                                    </a:rPr>
                                  </m:ctrlPr>
                                </m:sSubPr>
                                <m:e>
                                  <m:r>
                                    <a:rPr lang="ar-AE" i="1">
                                      <a:solidFill>
                                        <a:srgbClr val="FF0000"/>
                                      </a:solidFill>
                                      <a:latin typeface="Cambria Math" panose="02040503050406030204" pitchFamily="18" charset="0"/>
                                    </a:rPr>
                                    <m:t>𝜂</m:t>
                                  </m:r>
                                </m:e>
                                <m:sub>
                                  <m:r>
                                    <a:rPr lang="ar-AE" i="1">
                                      <a:solidFill>
                                        <a:srgbClr val="FF0000"/>
                                      </a:solidFill>
                                      <a:latin typeface="Cambria Math" panose="02040503050406030204" pitchFamily="18" charset="0"/>
                                    </a:rPr>
                                    <m:t>𝑚</m:t>
                                  </m:r>
                                </m:sub>
                              </m:sSub>
                              <m:r>
                                <a:rPr lang="ar-AE" i="1">
                                  <a:solidFill>
                                    <a:srgbClr val="000000"/>
                                  </a:solidFill>
                                  <a:latin typeface="Cambria Math" panose="02040503050406030204" pitchFamily="18" charset="0"/>
                                </a:rPr>
                                <m:t>−</m:t>
                              </m:r>
                              <m:sSubSup>
                                <m:sSubSupPr>
                                  <m:ctrlPr>
                                    <a:rPr lang="ar-AE" i="1">
                                      <a:solidFill>
                                        <a:srgbClr val="000000"/>
                                      </a:solidFill>
                                      <a:latin typeface="Cambria Math" panose="02040503050406030204" pitchFamily="18" charset="0"/>
                                    </a:rPr>
                                  </m:ctrlPr>
                                </m:sSubSupPr>
                                <m:e>
                                  <m:r>
                                    <a:rPr lang="ar-AE" i="1">
                                      <a:solidFill>
                                        <a:srgbClr val="0000FF"/>
                                      </a:solidFill>
                                      <a:latin typeface="Cambria Math" panose="02040503050406030204" pitchFamily="18" charset="0"/>
                                    </a:rPr>
                                    <m:t>𝜉</m:t>
                                  </m:r>
                                </m:e>
                                <m:sub>
                                  <m:r>
                                    <a:rPr lang="ar-AE" i="1">
                                      <a:solidFill>
                                        <a:srgbClr val="0000FF"/>
                                      </a:solidFill>
                                      <a:latin typeface="Cambria Math" panose="02040503050406030204" pitchFamily="18" charset="0"/>
                                    </a:rPr>
                                    <m:t>𝑚</m:t>
                                  </m:r>
                                </m:sub>
                                <m:sup>
                                  <m:r>
                                    <a:rPr lang="ar-AE" i="1">
                                      <a:solidFill>
                                        <a:srgbClr val="0000FF"/>
                                      </a:solidFill>
                                      <a:latin typeface="Cambria Math" panose="02040503050406030204" pitchFamily="18" charset="0"/>
                                    </a:rPr>
                                    <m:t>𝑁𝑁</m:t>
                                  </m:r>
                                </m:sup>
                              </m:sSubSup>
                              <m:r>
                                <a:rPr lang="ar-AE" i="1">
                                  <a:solidFill>
                                    <a:srgbClr val="0000FF"/>
                                  </a:solidFill>
                                  <a:latin typeface="Cambria Math" panose="02040503050406030204" pitchFamily="18" charset="0"/>
                                </a:rPr>
                                <m:t>(</m:t>
                              </m:r>
                              <m:r>
                                <a:rPr lang="ar-AE" i="1">
                                  <a:solidFill>
                                    <a:srgbClr val="0000FF"/>
                                  </a:solidFill>
                                  <a:latin typeface="Cambria Math" panose="02040503050406030204" pitchFamily="18" charset="0"/>
                                </a:rPr>
                                <m:t>𝜆</m:t>
                              </m:r>
                              <m:r>
                                <a:rPr lang="ar-AE" i="1">
                                  <a:solidFill>
                                    <a:srgbClr val="0000FF"/>
                                  </a:solidFill>
                                  <a:latin typeface="Cambria Math" panose="02040503050406030204" pitchFamily="18" charset="0"/>
                                </a:rPr>
                                <m:t>)</m:t>
                              </m:r>
                              <m:sSup>
                                <m:sSupPr>
                                  <m:ctrlPr>
                                    <a:rPr lang="ar-AE" i="1">
                                      <a:solidFill>
                                        <a:srgbClr val="0000FF"/>
                                      </a:solidFill>
                                      <a:latin typeface="Cambria Math" panose="02040503050406030204" pitchFamily="18" charset="0"/>
                                    </a:rPr>
                                  </m:ctrlPr>
                                </m:sSupPr>
                                <m:e>
                                  <m:r>
                                    <a:rPr lang="ar-AE" i="1">
                                      <a:solidFill>
                                        <a:srgbClr val="000000"/>
                                      </a:solidFill>
                                      <a:latin typeface="Cambria Math" panose="02040503050406030204" pitchFamily="18" charset="0"/>
                                    </a:rPr>
                                    <m:t>)</m:t>
                                  </m:r>
                                </m:e>
                                <m:sup>
                                  <m:r>
                                    <a:rPr lang="ar-AE" i="1">
                                      <a:solidFill>
                                        <a:srgbClr val="000000"/>
                                      </a:solidFill>
                                      <a:latin typeface="Cambria Math" panose="02040503050406030204" pitchFamily="18" charset="0"/>
                                    </a:rPr>
                                    <m:t>2</m:t>
                                  </m:r>
                                </m:sup>
                              </m:sSup>
                            </m:num>
                            <m:den>
                              <m:r>
                                <a:rPr lang="ar-AE" i="1">
                                  <a:solidFill>
                                    <a:srgbClr val="000000"/>
                                  </a:solidFill>
                                  <a:latin typeface="Cambria Math" panose="02040503050406030204" pitchFamily="18" charset="0"/>
                                </a:rPr>
                                <m:t>2</m:t>
                              </m:r>
                              <m:sSup>
                                <m:sSupPr>
                                  <m:ctrlPr>
                                    <a:rPr lang="ar-AE" i="1">
                                      <a:solidFill>
                                        <a:srgbClr val="000000"/>
                                      </a:solidFill>
                                      <a:latin typeface="Cambria Math" panose="02040503050406030204" pitchFamily="18" charset="0"/>
                                    </a:rPr>
                                  </m:ctrlPr>
                                </m:sSupPr>
                                <m:e>
                                  <m:r>
                                    <a:rPr lang="ar-AE" i="1">
                                      <a:solidFill>
                                        <a:srgbClr val="000000"/>
                                      </a:solidFill>
                                      <a:latin typeface="Cambria Math" panose="02040503050406030204" pitchFamily="18" charset="0"/>
                                    </a:rPr>
                                    <m:t>𝜎</m:t>
                                  </m:r>
                                </m:e>
                                <m:sup>
                                  <m:r>
                                    <a:rPr lang="ar-AE" i="1">
                                      <a:solidFill>
                                        <a:srgbClr val="000000"/>
                                      </a:solidFill>
                                      <a:latin typeface="Cambria Math" panose="02040503050406030204" pitchFamily="18" charset="0"/>
                                    </a:rPr>
                                    <m:t>2</m:t>
                                  </m:r>
                                </m:sup>
                              </m:sSup>
                            </m:den>
                          </m:f>
                        </m:e>
                      </m:d>
                    </m:oMath>
                  </m:oMathPara>
                </a14:m>
                <a:endParaRPr dirty="0"/>
              </a:p>
            </p:txBody>
          </p:sp>
        </mc:Choice>
        <mc:Fallback xmlns="">
          <p:sp>
            <p:nvSpPr>
              <p:cNvPr id="13" name="Equation">
                <a:extLst>
                  <a:ext uri="{FF2B5EF4-FFF2-40B4-BE49-F238E27FC236}">
                    <a16:creationId xmlns:a16="http://schemas.microsoft.com/office/drawing/2014/main" id="{93895F1D-5F57-BD1A-2DC1-7B37255980D0}"/>
                  </a:ext>
                </a:extLst>
              </p:cNvPr>
              <p:cNvSpPr txBox="1">
                <a:spLocks noRot="1" noChangeAspect="1" noMove="1" noResize="1" noEditPoints="1" noAdjustHandles="1" noChangeArrowheads="1" noChangeShapeType="1" noTextEdit="1"/>
              </p:cNvSpPr>
              <p:nvPr/>
            </p:nvSpPr>
            <p:spPr>
              <a:xfrm>
                <a:off x="4972971" y="5350542"/>
                <a:ext cx="4692695" cy="628121"/>
              </a:xfrm>
              <a:prstGeom prst="rect">
                <a:avLst/>
              </a:prstGeom>
              <a:blipFill>
                <a:blip r:embed="rId6"/>
                <a:stretch>
                  <a:fillRect l="-539" t="-2000" b="-2000"/>
                </a:stretch>
              </a:blipFill>
              <a:ln w="12700">
                <a:miter lim="400000"/>
              </a:ln>
            </p:spPr>
            <p:txBody>
              <a:bodyPr/>
              <a:lstStyle/>
              <a:p>
                <a:r>
                  <a:rPr lang="en-US">
                    <a:noFill/>
                  </a:rPr>
                  <a:t> </a:t>
                </a:r>
              </a:p>
            </p:txBody>
          </p:sp>
        </mc:Fallback>
      </mc:AlternateContent>
      <p:sp>
        <p:nvSpPr>
          <p:cNvPr id="16" name="Reduced likelihood (new) :">
            <a:extLst>
              <a:ext uri="{FF2B5EF4-FFF2-40B4-BE49-F238E27FC236}">
                <a16:creationId xmlns:a16="http://schemas.microsoft.com/office/drawing/2014/main" id="{AC5CA87A-18B0-7D10-139D-7E601E1E0509}"/>
              </a:ext>
            </a:extLst>
          </p:cNvPr>
          <p:cNvSpPr txBox="1"/>
          <p:nvPr/>
        </p:nvSpPr>
        <p:spPr>
          <a:xfrm>
            <a:off x="749314" y="5557410"/>
            <a:ext cx="2630528" cy="34624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defRPr sz="3300" b="1">
                <a:solidFill>
                  <a:srgbClr val="000000"/>
                </a:solidFill>
              </a:defRPr>
            </a:lvl1pPr>
          </a:lstStyle>
          <a:p>
            <a:r>
              <a:rPr sz="2000" dirty="0"/>
              <a:t>Reduced likelihood :</a:t>
            </a:r>
          </a:p>
        </p:txBody>
      </p:sp>
      <mc:AlternateContent xmlns:mc="http://schemas.openxmlformats.org/markup-compatibility/2006" xmlns:a14="http://schemas.microsoft.com/office/drawing/2010/main">
        <mc:Choice Requires="a14">
          <p:sp>
            <p:nvSpPr>
              <p:cNvPr id="18" name="Equation">
                <a:extLst>
                  <a:ext uri="{FF2B5EF4-FFF2-40B4-BE49-F238E27FC236}">
                    <a16:creationId xmlns:a16="http://schemas.microsoft.com/office/drawing/2014/main" id="{7CDAB2C9-E861-AF4D-B391-4009EBDCEBF2}"/>
                  </a:ext>
                </a:extLst>
              </p:cNvPr>
              <p:cNvSpPr txBox="1"/>
              <p:nvPr/>
            </p:nvSpPr>
            <p:spPr>
              <a:xfrm>
                <a:off x="4972971" y="4235753"/>
                <a:ext cx="4850366" cy="628826"/>
              </a:xfrm>
              <a:prstGeom prst="rect">
                <a:avLst/>
              </a:prstGeom>
              <a:ln w="12700">
                <a:miter lim="400000"/>
              </a:ln>
            </p:spPr>
            <p:txBody>
              <a:bodyPr wrap="none" lIns="0" tIns="0" rIns="0" bIns="0">
                <a:spAutoFit/>
              </a:bodyPr>
              <a:lstStyle/>
              <a:p>
                <a:pPr defTabSz="342900" latinLnBrk="1">
                  <a:defRPr sz="1800">
                    <a:solidFill>
                      <a:srgbClr val="000000"/>
                    </a:solidFill>
                  </a:defRPr>
                </a:pPr>
                <a14:m>
                  <m:oMathPara xmlns:m="http://schemas.openxmlformats.org/officeDocument/2006/math">
                    <m:oMathParaPr>
                      <m:jc m:val="centerGroup"/>
                    </m:oMathParaPr>
                    <m:oMath xmlns:m="http://schemas.openxmlformats.org/officeDocument/2006/math">
                      <m:sSub>
                        <m:sSubPr>
                          <m:ctrlPr>
                            <a:rPr i="1">
                              <a:solidFill>
                                <a:srgbClr val="000000"/>
                              </a:solidFill>
                              <a:latin typeface="Cambria Math" panose="02040503050406030204" pitchFamily="18" charset="0"/>
                            </a:rPr>
                          </m:ctrlPr>
                        </m:sSubPr>
                        <m:e>
                          <m:r>
                            <a:rPr i="1">
                              <a:solidFill>
                                <a:srgbClr val="000000"/>
                              </a:solidFill>
                              <a:latin typeface="Cambria Math" panose="02040503050406030204" pitchFamily="18" charset="0"/>
                            </a:rPr>
                            <m:t>𝐿</m:t>
                          </m:r>
                        </m:e>
                        <m:sub>
                          <m:r>
                            <a:rPr i="1">
                              <a:solidFill>
                                <a:srgbClr val="000000"/>
                              </a:solidFill>
                              <a:latin typeface="Cambria Math" panose="02040503050406030204" pitchFamily="18" charset="0"/>
                            </a:rPr>
                            <m:t>𝑔</m:t>
                          </m:r>
                        </m:sub>
                      </m:sSub>
                      <m:r>
                        <a:rPr i="1">
                          <a:solidFill>
                            <a:srgbClr val="000000"/>
                          </a:solidFill>
                          <a:latin typeface="Cambria Math" panose="02040503050406030204" pitchFamily="18" charset="0"/>
                        </a:rPr>
                        <m:t>(</m:t>
                      </m:r>
                      <m:r>
                        <a:rPr i="1">
                          <a:solidFill>
                            <a:srgbClr val="000000"/>
                          </a:solidFill>
                          <a:latin typeface="Cambria Math" panose="02040503050406030204" pitchFamily="18" charset="0"/>
                        </a:rPr>
                        <m:t>𝜆</m:t>
                      </m:r>
                      <m:r>
                        <a:rPr i="1">
                          <a:solidFill>
                            <a:srgbClr val="000000"/>
                          </a:solidFill>
                          <a:latin typeface="Cambria Math" panose="02040503050406030204" pitchFamily="18" charset="0"/>
                        </a:rPr>
                        <m:t>)≡</m:t>
                      </m:r>
                      <m:r>
                        <a:rPr i="1">
                          <a:solidFill>
                            <a:srgbClr val="000000"/>
                          </a:solidFill>
                          <a:latin typeface="Cambria Math" panose="02040503050406030204" pitchFamily="18" charset="0"/>
                        </a:rPr>
                        <m:t>𝑝</m:t>
                      </m:r>
                      <m:r>
                        <a:rPr i="1">
                          <a:solidFill>
                            <a:srgbClr val="000000"/>
                          </a:solidFill>
                          <a:latin typeface="Cambria Math" panose="02040503050406030204" pitchFamily="18" charset="0"/>
                        </a:rPr>
                        <m:t>(</m:t>
                      </m:r>
                      <m:r>
                        <a:rPr i="1">
                          <a:solidFill>
                            <a:srgbClr val="000000"/>
                          </a:solidFill>
                          <a:latin typeface="Cambria Math" panose="02040503050406030204" pitchFamily="18" charset="0"/>
                        </a:rPr>
                        <m:t>𝑔</m:t>
                      </m:r>
                      <m:r>
                        <a:rPr i="1">
                          <a:solidFill>
                            <a:srgbClr val="000000"/>
                          </a:solidFill>
                          <a:latin typeface="Cambria Math" panose="02040503050406030204" pitchFamily="18" charset="0"/>
                        </a:rPr>
                        <m:t>|</m:t>
                      </m:r>
                      <m:r>
                        <a:rPr i="1">
                          <a:solidFill>
                            <a:srgbClr val="000000"/>
                          </a:solidFill>
                          <a:latin typeface="Cambria Math" panose="02040503050406030204" pitchFamily="18" charset="0"/>
                        </a:rPr>
                        <m:t>𝜆</m:t>
                      </m:r>
                      <m:r>
                        <a:rPr i="1">
                          <a:solidFill>
                            <a:srgbClr val="000000"/>
                          </a:solidFill>
                          <a:latin typeface="Cambria Math" panose="02040503050406030204" pitchFamily="18" charset="0"/>
                        </a:rPr>
                        <m:t>)∝</m:t>
                      </m:r>
                      <m:r>
                        <m:rPr>
                          <m:sty m:val="p"/>
                        </m:rPr>
                        <a:rPr i="1">
                          <a:solidFill>
                            <a:srgbClr val="000000"/>
                          </a:solidFill>
                          <a:latin typeface="Cambria Math" panose="02040503050406030204" pitchFamily="18" charset="0"/>
                        </a:rPr>
                        <m:t>exp</m:t>
                      </m:r>
                      <m:d>
                        <m:dPr>
                          <m:ctrlPr>
                            <a:rPr i="1">
                              <a:solidFill>
                                <a:srgbClr val="000000"/>
                              </a:solidFill>
                              <a:latin typeface="Cambria Math" panose="02040503050406030204" pitchFamily="18" charset="0"/>
                            </a:rPr>
                          </m:ctrlPr>
                        </m:dPr>
                        <m:e>
                          <m:r>
                            <a:rPr i="1">
                              <a:solidFill>
                                <a:srgbClr val="000000"/>
                              </a:solidFill>
                              <a:latin typeface="Cambria Math" panose="02040503050406030204" pitchFamily="18" charset="0"/>
                            </a:rPr>
                            <m:t>−</m:t>
                          </m:r>
                          <m:limUpp>
                            <m:limUppPr>
                              <m:ctrlPr>
                                <a:rPr i="1">
                                  <a:solidFill>
                                    <a:srgbClr val="000000"/>
                                  </a:solidFill>
                                  <a:latin typeface="Cambria Math" panose="02040503050406030204" pitchFamily="18" charset="0"/>
                                </a:rPr>
                              </m:ctrlPr>
                            </m:limUppPr>
                            <m:e>
                              <m:limLow>
                                <m:limLowPr>
                                  <m:ctrlPr>
                                    <a:rPr i="1">
                                      <a:solidFill>
                                        <a:srgbClr val="000000"/>
                                      </a:solidFill>
                                      <a:latin typeface="Cambria Math" panose="02040503050406030204" pitchFamily="18" charset="0"/>
                                    </a:rPr>
                                  </m:ctrlPr>
                                </m:limLowPr>
                                <m:e>
                                  <m:r>
                                    <a:rPr i="1">
                                      <a:solidFill>
                                        <a:srgbClr val="000000"/>
                                      </a:solidFill>
                                      <a:latin typeface="Cambria Math" panose="02040503050406030204" pitchFamily="18" charset="0"/>
                                    </a:rPr>
                                    <m:t>∑</m:t>
                                  </m:r>
                                </m:e>
                                <m:lim>
                                  <m:r>
                                    <a:rPr i="1">
                                      <a:solidFill>
                                        <a:srgbClr val="000000"/>
                                      </a:solidFill>
                                      <a:latin typeface="Cambria Math" panose="02040503050406030204" pitchFamily="18" charset="0"/>
                                    </a:rPr>
                                    <m:t>𝑖</m:t>
                                  </m:r>
                                  <m:r>
                                    <a:rPr i="1">
                                      <a:solidFill>
                                        <a:srgbClr val="000000"/>
                                      </a:solidFill>
                                      <a:latin typeface="Cambria Math" panose="02040503050406030204" pitchFamily="18" charset="0"/>
                                    </a:rPr>
                                    <m:t>=1</m:t>
                                  </m:r>
                                </m:lim>
                              </m:limLow>
                            </m:e>
                            <m:lim>
                              <m:r>
                                <a:rPr i="1">
                                  <a:solidFill>
                                    <a:srgbClr val="000000"/>
                                  </a:solidFill>
                                  <a:latin typeface="Cambria Math" panose="02040503050406030204" pitchFamily="18" charset="0"/>
                                </a:rPr>
                                <m:t>𝑁</m:t>
                              </m:r>
                            </m:lim>
                          </m:limUpp>
                          <m:f>
                            <m:fPr>
                              <m:ctrlPr>
                                <a:rPr i="1">
                                  <a:solidFill>
                                    <a:srgbClr val="000000"/>
                                  </a:solidFill>
                                  <a:latin typeface="Cambria Math" panose="02040503050406030204" pitchFamily="18" charset="0"/>
                                </a:rPr>
                              </m:ctrlPr>
                            </m:fPr>
                            <m:num>
                              <m:r>
                                <a:rPr i="1">
                                  <a:solidFill>
                                    <a:srgbClr val="000000"/>
                                  </a:solidFill>
                                  <a:latin typeface="Cambria Math" panose="02040503050406030204" pitchFamily="18" charset="0"/>
                                </a:rPr>
                                <m:t>(</m:t>
                              </m:r>
                              <m:r>
                                <a:rPr i="1">
                                  <a:solidFill>
                                    <a:srgbClr val="000000"/>
                                  </a:solidFill>
                                  <a:latin typeface="Cambria Math" panose="02040503050406030204" pitchFamily="18" charset="0"/>
                                </a:rPr>
                                <m:t>𝑔</m:t>
                              </m:r>
                              <m:r>
                                <a:rPr i="1">
                                  <a:solidFill>
                                    <a:srgbClr val="000000"/>
                                  </a:solidFill>
                                  <a:latin typeface="Cambria Math" panose="02040503050406030204" pitchFamily="18" charset="0"/>
                                </a:rPr>
                                <m:t>(</m:t>
                              </m:r>
                              <m:sSub>
                                <m:sSubPr>
                                  <m:ctrlPr>
                                    <a:rPr i="1">
                                      <a:solidFill>
                                        <a:srgbClr val="000000"/>
                                      </a:solidFill>
                                      <a:latin typeface="Cambria Math" panose="02040503050406030204" pitchFamily="18" charset="0"/>
                                    </a:rPr>
                                  </m:ctrlPr>
                                </m:sSubPr>
                                <m:e>
                                  <m:r>
                                    <a:rPr i="1">
                                      <a:solidFill>
                                        <a:srgbClr val="000000"/>
                                      </a:solidFill>
                                      <a:latin typeface="Cambria Math" panose="02040503050406030204" pitchFamily="18" charset="0"/>
                                    </a:rPr>
                                    <m:t>𝑧</m:t>
                                  </m:r>
                                </m:e>
                                <m:sub>
                                  <m:r>
                                    <a:rPr i="1">
                                      <a:solidFill>
                                        <a:srgbClr val="000000"/>
                                      </a:solidFill>
                                      <a:latin typeface="Cambria Math" panose="02040503050406030204" pitchFamily="18" charset="0"/>
                                    </a:rPr>
                                    <m:t>𝑖</m:t>
                                  </m:r>
                                </m:sub>
                              </m:sSub>
                              <m:r>
                                <a:rPr i="1">
                                  <a:solidFill>
                                    <a:srgbClr val="000000"/>
                                  </a:solidFill>
                                  <a:latin typeface="Cambria Math" panose="02040503050406030204" pitchFamily="18" charset="0"/>
                                </a:rPr>
                                <m:t>)−</m:t>
                              </m:r>
                              <m:r>
                                <a:rPr i="1">
                                  <a:solidFill>
                                    <a:srgbClr val="000000"/>
                                  </a:solidFill>
                                  <a:latin typeface="Cambria Math" panose="02040503050406030204" pitchFamily="18" charset="0"/>
                                </a:rPr>
                                <m:t>𝑓</m:t>
                              </m:r>
                              <m:r>
                                <a:rPr i="1">
                                  <a:solidFill>
                                    <a:srgbClr val="000000"/>
                                  </a:solidFill>
                                  <a:latin typeface="Cambria Math" panose="02040503050406030204" pitchFamily="18" charset="0"/>
                                </a:rPr>
                                <m:t>(</m:t>
                              </m:r>
                              <m:r>
                                <a:rPr i="1">
                                  <a:solidFill>
                                    <a:srgbClr val="000000"/>
                                  </a:solidFill>
                                  <a:latin typeface="Cambria Math" panose="02040503050406030204" pitchFamily="18" charset="0"/>
                                </a:rPr>
                                <m:t>𝜆</m:t>
                              </m:r>
                              <m:r>
                                <a:rPr i="1">
                                  <a:solidFill>
                                    <a:srgbClr val="000000"/>
                                  </a:solidFill>
                                  <a:latin typeface="Cambria Math" panose="02040503050406030204" pitchFamily="18" charset="0"/>
                                </a:rPr>
                                <m:t>;</m:t>
                              </m:r>
                              <m:sSub>
                                <m:sSubPr>
                                  <m:ctrlPr>
                                    <a:rPr i="1">
                                      <a:solidFill>
                                        <a:srgbClr val="000000"/>
                                      </a:solidFill>
                                      <a:latin typeface="Cambria Math" panose="02040503050406030204" pitchFamily="18" charset="0"/>
                                    </a:rPr>
                                  </m:ctrlPr>
                                </m:sSubPr>
                                <m:e>
                                  <m:r>
                                    <a:rPr i="1">
                                      <a:solidFill>
                                        <a:srgbClr val="000000"/>
                                      </a:solidFill>
                                      <a:latin typeface="Cambria Math" panose="02040503050406030204" pitchFamily="18" charset="0"/>
                                    </a:rPr>
                                    <m:t>𝑧</m:t>
                                  </m:r>
                                </m:e>
                                <m:sub>
                                  <m:r>
                                    <a:rPr i="1">
                                      <a:solidFill>
                                        <a:srgbClr val="000000"/>
                                      </a:solidFill>
                                      <a:latin typeface="Cambria Math" panose="02040503050406030204" pitchFamily="18" charset="0"/>
                                    </a:rPr>
                                    <m:t>𝑖</m:t>
                                  </m:r>
                                </m:sub>
                              </m:sSub>
                              <m:r>
                                <a:rPr i="1">
                                  <a:solidFill>
                                    <a:srgbClr val="000000"/>
                                  </a:solidFill>
                                  <a:latin typeface="Cambria Math" panose="02040503050406030204" pitchFamily="18" charset="0"/>
                                </a:rPr>
                                <m:t>)</m:t>
                              </m:r>
                              <m:sSup>
                                <m:sSupPr>
                                  <m:ctrlPr>
                                    <a:rPr i="1">
                                      <a:solidFill>
                                        <a:srgbClr val="000000"/>
                                      </a:solidFill>
                                      <a:latin typeface="Cambria Math" panose="02040503050406030204" pitchFamily="18" charset="0"/>
                                    </a:rPr>
                                  </m:ctrlPr>
                                </m:sSupPr>
                                <m:e>
                                  <m:r>
                                    <a:rPr i="1">
                                      <a:solidFill>
                                        <a:srgbClr val="000000"/>
                                      </a:solidFill>
                                      <a:latin typeface="Cambria Math" panose="02040503050406030204" pitchFamily="18" charset="0"/>
                                    </a:rPr>
                                    <m:t>)</m:t>
                                  </m:r>
                                </m:e>
                                <m:sup>
                                  <m:r>
                                    <a:rPr i="1">
                                      <a:solidFill>
                                        <a:srgbClr val="000000"/>
                                      </a:solidFill>
                                      <a:latin typeface="Cambria Math" panose="02040503050406030204" pitchFamily="18" charset="0"/>
                                    </a:rPr>
                                    <m:t>2</m:t>
                                  </m:r>
                                </m:sup>
                              </m:sSup>
                            </m:num>
                            <m:den>
                              <m:r>
                                <a:rPr i="1">
                                  <a:solidFill>
                                    <a:srgbClr val="000000"/>
                                  </a:solidFill>
                                  <a:latin typeface="Cambria Math" panose="02040503050406030204" pitchFamily="18" charset="0"/>
                                </a:rPr>
                                <m:t>2</m:t>
                              </m:r>
                              <m:sSubSup>
                                <m:sSubSupPr>
                                  <m:ctrlPr>
                                    <a:rPr i="1">
                                      <a:solidFill>
                                        <a:srgbClr val="000000"/>
                                      </a:solidFill>
                                      <a:latin typeface="Cambria Math" panose="02040503050406030204" pitchFamily="18" charset="0"/>
                                    </a:rPr>
                                  </m:ctrlPr>
                                </m:sSubSupPr>
                                <m:e>
                                  <m:r>
                                    <a:rPr i="1">
                                      <a:solidFill>
                                        <a:srgbClr val="000000"/>
                                      </a:solidFill>
                                      <a:latin typeface="Cambria Math" panose="02040503050406030204" pitchFamily="18" charset="0"/>
                                    </a:rPr>
                                    <m:t>𝜎</m:t>
                                  </m:r>
                                </m:e>
                                <m:sub>
                                  <m:r>
                                    <a:rPr i="1">
                                      <a:solidFill>
                                        <a:srgbClr val="000000"/>
                                      </a:solidFill>
                                      <a:latin typeface="Cambria Math" panose="02040503050406030204" pitchFamily="18" charset="0"/>
                                    </a:rPr>
                                    <m:t>𝑖</m:t>
                                  </m:r>
                                </m:sub>
                                <m:sup>
                                  <m:r>
                                    <a:rPr i="1">
                                      <a:solidFill>
                                        <a:srgbClr val="000000"/>
                                      </a:solidFill>
                                      <a:latin typeface="Cambria Math" panose="02040503050406030204" pitchFamily="18" charset="0"/>
                                    </a:rPr>
                                    <m:t>2</m:t>
                                  </m:r>
                                </m:sup>
                              </m:sSubSup>
                            </m:den>
                          </m:f>
                        </m:e>
                      </m:d>
                    </m:oMath>
                  </m:oMathPara>
                </a14:m>
                <a:endParaRPr dirty="0"/>
              </a:p>
            </p:txBody>
          </p:sp>
        </mc:Choice>
        <mc:Fallback xmlns="">
          <p:sp>
            <p:nvSpPr>
              <p:cNvPr id="18" name="Equation">
                <a:extLst>
                  <a:ext uri="{FF2B5EF4-FFF2-40B4-BE49-F238E27FC236}">
                    <a16:creationId xmlns:a16="http://schemas.microsoft.com/office/drawing/2014/main" id="{7CDAB2C9-E861-AF4D-B391-4009EBDCEBF2}"/>
                  </a:ext>
                </a:extLst>
              </p:cNvPr>
              <p:cNvSpPr txBox="1">
                <a:spLocks noRot="1" noChangeAspect="1" noMove="1" noResize="1" noEditPoints="1" noAdjustHandles="1" noChangeArrowheads="1" noChangeShapeType="1" noTextEdit="1"/>
              </p:cNvSpPr>
              <p:nvPr/>
            </p:nvSpPr>
            <p:spPr>
              <a:xfrm>
                <a:off x="4972971" y="4235753"/>
                <a:ext cx="4850366" cy="628826"/>
              </a:xfrm>
              <a:prstGeom prst="rect">
                <a:avLst/>
              </a:prstGeom>
              <a:blipFill>
                <a:blip r:embed="rId7"/>
                <a:stretch>
                  <a:fillRect l="-522" b="-5882"/>
                </a:stretch>
              </a:blipFill>
              <a:ln w="12700">
                <a:miter lim="400000"/>
              </a:ln>
            </p:spPr>
            <p:txBody>
              <a:bodyPr/>
              <a:lstStyle/>
              <a:p>
                <a:r>
                  <a:rPr lang="en-US">
                    <a:noFill/>
                  </a:rPr>
                  <a:t> </a:t>
                </a:r>
              </a:p>
            </p:txBody>
          </p:sp>
        </mc:Fallback>
      </mc:AlternateContent>
      <p:sp>
        <p:nvSpPr>
          <p:cNvPr id="19" name="Pointwise likelihood (old) :">
            <a:extLst>
              <a:ext uri="{FF2B5EF4-FFF2-40B4-BE49-F238E27FC236}">
                <a16:creationId xmlns:a16="http://schemas.microsoft.com/office/drawing/2014/main" id="{B0FD0157-DAC6-0D60-14C2-E1527EBEBE97}"/>
              </a:ext>
            </a:extLst>
          </p:cNvPr>
          <p:cNvSpPr txBox="1"/>
          <p:nvPr/>
        </p:nvSpPr>
        <p:spPr>
          <a:xfrm>
            <a:off x="749314" y="4446868"/>
            <a:ext cx="3552254" cy="34624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defRPr sz="3300" b="1">
                <a:solidFill>
                  <a:srgbClr val="000000"/>
                </a:solidFill>
              </a:defRPr>
            </a:lvl1pPr>
          </a:lstStyle>
          <a:p>
            <a:r>
              <a:rPr sz="2000" dirty="0"/>
              <a:t>Pointwise likelihood </a:t>
            </a:r>
            <a:r>
              <a:rPr lang="en-US" sz="2000" dirty="0"/>
              <a:t>(naïve) :</a:t>
            </a:r>
          </a:p>
        </p:txBody>
      </p:sp>
      <p:sp>
        <p:nvSpPr>
          <p:cNvPr id="20" name="TextBox 19">
            <a:extLst>
              <a:ext uri="{FF2B5EF4-FFF2-40B4-BE49-F238E27FC236}">
                <a16:creationId xmlns:a16="http://schemas.microsoft.com/office/drawing/2014/main" id="{665DC106-0E13-6E00-6F03-1EA9008BA80D}"/>
              </a:ext>
            </a:extLst>
          </p:cNvPr>
          <p:cNvSpPr txBox="1"/>
          <p:nvPr/>
        </p:nvSpPr>
        <p:spPr>
          <a:xfrm>
            <a:off x="1583140" y="6400800"/>
            <a:ext cx="184731" cy="369332"/>
          </a:xfrm>
          <a:prstGeom prst="rect">
            <a:avLst/>
          </a:prstGeom>
          <a:noFill/>
        </p:spPr>
        <p:txBody>
          <a:bodyPr wrap="none" rtlCol="0">
            <a:spAutoFit/>
          </a:bodyPr>
          <a:lstStyle/>
          <a:p>
            <a:pPr algn="l"/>
            <a:endParaRPr lang="en-US"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A6C39B9D-DC91-0299-F59B-78E72DE071B4}"/>
                  </a:ext>
                </a:extLst>
              </p:cNvPr>
              <p:cNvSpPr txBox="1"/>
              <p:nvPr/>
            </p:nvSpPr>
            <p:spPr>
              <a:xfrm>
                <a:off x="71920" y="6182929"/>
                <a:ext cx="10133478"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Eigenfeatures </a:t>
                </a:r>
                <a14:m>
                  <m:oMath xmlns:m="http://schemas.openxmlformats.org/officeDocument/2006/math">
                    <m:sSub>
                      <m:sSubPr>
                        <m:ctrlPr>
                          <a:rPr lang="ar-AE" sz="1800" i="1" smtClean="0">
                            <a:solidFill>
                              <a:srgbClr val="000000"/>
                            </a:solidFill>
                            <a:latin typeface="Cambria Math" panose="02040503050406030204" pitchFamily="18" charset="0"/>
                          </a:rPr>
                        </m:ctrlPr>
                      </m:sSubPr>
                      <m:e>
                        <m:r>
                          <a:rPr lang="ar-AE" sz="1800" i="1">
                            <a:solidFill>
                              <a:srgbClr val="000000"/>
                            </a:solidFill>
                            <a:latin typeface="Cambria Math" panose="02040503050406030204" pitchFamily="18" charset="0"/>
                          </a:rPr>
                          <m:t>𝜉</m:t>
                        </m:r>
                      </m:e>
                      <m:sub>
                        <m:r>
                          <a:rPr lang="ar-AE" sz="1800" i="1">
                            <a:solidFill>
                              <a:srgbClr val="000000"/>
                            </a:solidFill>
                            <a:latin typeface="Cambria Math" panose="02040503050406030204" pitchFamily="18" charset="0"/>
                          </a:rPr>
                          <m:t>𝑚</m:t>
                        </m:r>
                      </m:sub>
                    </m:sSub>
                  </m:oMath>
                </a14:m>
                <a:r>
                  <a:rPr lang="en-US" dirty="0">
                    <a:latin typeface="Arial" panose="020B0604020202020204" pitchFamily="34" charset="0"/>
                    <a:cs typeface="Arial" panose="020B0604020202020204" pitchFamily="34" charset="0"/>
                  </a:rPr>
                  <a:t>’s are uncorrelated, zero-mean, unit variance, </a:t>
                </a:r>
              </a:p>
              <a:p>
                <a:r>
                  <a:rPr lang="en-US" dirty="0">
                    <a:latin typeface="Arial" panose="020B0604020202020204" pitchFamily="34" charset="0"/>
                    <a:cs typeface="Arial" panose="020B0604020202020204" pitchFamily="34" charset="0"/>
                  </a:rPr>
                  <a:t>hence </a:t>
                </a:r>
                <a:r>
                  <a:rPr lang="en-US" dirty="0" err="1">
                    <a:latin typeface="Arial" panose="020B0604020202020204" pitchFamily="34" charset="0"/>
                    <a:cs typeface="Arial" panose="020B0604020202020204" pitchFamily="34" charset="0"/>
                  </a:rPr>
                  <a:t>iid</a:t>
                </a:r>
                <a:r>
                  <a:rPr lang="en-US" dirty="0">
                    <a:latin typeface="Arial" panose="020B0604020202020204" pitchFamily="34" charset="0"/>
                    <a:cs typeface="Arial" panose="020B0604020202020204" pitchFamily="34" charset="0"/>
                  </a:rPr>
                  <a:t> gaussian likelihood is a much better assumption in the reduced space.</a:t>
                </a:r>
              </a:p>
            </p:txBody>
          </p:sp>
        </mc:Choice>
        <mc:Fallback xmlns="">
          <p:sp>
            <p:nvSpPr>
              <p:cNvPr id="22" name="TextBox 21">
                <a:extLst>
                  <a:ext uri="{FF2B5EF4-FFF2-40B4-BE49-F238E27FC236}">
                    <a16:creationId xmlns:a16="http://schemas.microsoft.com/office/drawing/2014/main" id="{A6C39B9D-DC91-0299-F59B-78E72DE071B4}"/>
                  </a:ext>
                </a:extLst>
              </p:cNvPr>
              <p:cNvSpPr txBox="1">
                <a:spLocks noRot="1" noChangeAspect="1" noMove="1" noResize="1" noEditPoints="1" noAdjustHandles="1" noChangeArrowheads="1" noChangeShapeType="1" noTextEdit="1"/>
              </p:cNvSpPr>
              <p:nvPr/>
            </p:nvSpPr>
            <p:spPr>
              <a:xfrm>
                <a:off x="71920" y="6182929"/>
                <a:ext cx="10133478" cy="646331"/>
              </a:xfrm>
              <a:prstGeom prst="rect">
                <a:avLst/>
              </a:prstGeom>
              <a:blipFill>
                <a:blip r:embed="rId8"/>
                <a:stretch>
                  <a:fillRect l="-501" t="-3846" b="-13462"/>
                </a:stretch>
              </a:blipFill>
            </p:spPr>
            <p:txBody>
              <a:bodyPr/>
              <a:lstStyle/>
              <a:p>
                <a:r>
                  <a:rPr lang="en-US">
                    <a:noFill/>
                  </a:rPr>
                  <a:t> </a:t>
                </a:r>
              </a:p>
            </p:txBody>
          </p:sp>
        </mc:Fallback>
      </mc:AlternateContent>
      <p:cxnSp>
        <p:nvCxnSpPr>
          <p:cNvPr id="23" name="Straight Connector 22">
            <a:extLst>
              <a:ext uri="{FF2B5EF4-FFF2-40B4-BE49-F238E27FC236}">
                <a16:creationId xmlns:a16="http://schemas.microsoft.com/office/drawing/2014/main" id="{7B493E43-F4CF-19B5-1BCB-C98321F367AC}"/>
              </a:ext>
            </a:extLst>
          </p:cNvPr>
          <p:cNvCxnSpPr>
            <a:cxnSpLocks/>
          </p:cNvCxnSpPr>
          <p:nvPr/>
        </p:nvCxnSpPr>
        <p:spPr>
          <a:xfrm>
            <a:off x="451708" y="1666771"/>
            <a:ext cx="11107946" cy="0"/>
          </a:xfrm>
          <a:prstGeom prst="line">
            <a:avLst/>
          </a:prstGeom>
          <a:ln w="25400" cmpd="sng">
            <a:solidFill>
              <a:schemeClr val="bg1">
                <a:lumMod val="8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5A300AA-2FE1-0464-89CF-DC9DA306EAA4}"/>
              </a:ext>
            </a:extLst>
          </p:cNvPr>
          <p:cNvCxnSpPr>
            <a:cxnSpLocks/>
          </p:cNvCxnSpPr>
          <p:nvPr/>
        </p:nvCxnSpPr>
        <p:spPr>
          <a:xfrm>
            <a:off x="451708" y="4057404"/>
            <a:ext cx="11107946" cy="0"/>
          </a:xfrm>
          <a:prstGeom prst="line">
            <a:avLst/>
          </a:prstGeom>
          <a:ln w="25400" cmpd="sng">
            <a:solidFill>
              <a:schemeClr val="bg1">
                <a:lumMod val="85000"/>
              </a:schemeClr>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121867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365FF9F9-4D03-483A-5988-B959A75D6D26}"/>
              </a:ext>
            </a:extLst>
          </p:cNvPr>
          <p:cNvSpPr/>
          <p:nvPr/>
        </p:nvSpPr>
        <p:spPr>
          <a:xfrm>
            <a:off x="8597422" y="2775247"/>
            <a:ext cx="3408853" cy="2074460"/>
          </a:xfrm>
          <a:prstGeom prst="roundRect">
            <a:avLst/>
          </a:prstGeom>
          <a:solidFill>
            <a:schemeClr val="accent3">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sp>
        <p:nvSpPr>
          <p:cNvPr id="10" name="Title 1">
            <a:extLst>
              <a:ext uri="{FF2B5EF4-FFF2-40B4-BE49-F238E27FC236}">
                <a16:creationId xmlns:a16="http://schemas.microsoft.com/office/drawing/2014/main" id="{8CC2804E-AF82-60EF-5384-90654FFD1E07}"/>
              </a:ext>
            </a:extLst>
          </p:cNvPr>
          <p:cNvSpPr>
            <a:spLocks noGrp="1"/>
          </p:cNvSpPr>
          <p:nvPr>
            <p:ph type="title"/>
          </p:nvPr>
        </p:nvSpPr>
        <p:spPr>
          <a:xfrm>
            <a:off x="8719587" y="2983548"/>
            <a:ext cx="3164525" cy="1970591"/>
          </a:xfrm>
        </p:spPr>
        <p:txBody>
          <a:bodyPr/>
          <a:lstStyle/>
          <a:p>
            <a:pPr algn="ctr"/>
            <a:r>
              <a:rPr lang="en-US" sz="2500" dirty="0">
                <a:latin typeface="Arial" panose="020B0604020202020204" pitchFamily="34" charset="0"/>
                <a:cs typeface="Arial" panose="020B0604020202020204" pitchFamily="34" charset="0"/>
              </a:rPr>
              <a:t>Surrogate-enabled calibration workflow</a:t>
            </a:r>
            <a:br>
              <a:rPr lang="en-US" sz="2500" dirty="0">
                <a:latin typeface="Arial" panose="020B0604020202020204" pitchFamily="34" charset="0"/>
                <a:cs typeface="Arial" panose="020B0604020202020204" pitchFamily="34" charset="0"/>
              </a:rPr>
            </a:br>
            <a:r>
              <a:rPr lang="en-US" sz="2500" dirty="0">
                <a:latin typeface="Arial" panose="020B0604020202020204" pitchFamily="34" charset="0"/>
                <a:cs typeface="Arial" panose="020B0604020202020204" pitchFamily="34" charset="0"/>
              </a:rPr>
              <a:t>incorporates both forward and inverse UQ tasks</a:t>
            </a:r>
          </a:p>
        </p:txBody>
      </p:sp>
      <p:sp>
        <p:nvSpPr>
          <p:cNvPr id="5" name="Slide Number Placeholder 4">
            <a:extLst>
              <a:ext uri="{FF2B5EF4-FFF2-40B4-BE49-F238E27FC236}">
                <a16:creationId xmlns:a16="http://schemas.microsoft.com/office/drawing/2014/main" id="{D631E7C5-C0B4-A1F4-BAFD-4694BA1C1E25}"/>
              </a:ext>
            </a:extLst>
          </p:cNvPr>
          <p:cNvSpPr>
            <a:spLocks noGrp="1"/>
          </p:cNvSpPr>
          <p:nvPr>
            <p:ph type="sldNum" sz="quarter" idx="12"/>
          </p:nvPr>
        </p:nvSpPr>
        <p:spPr/>
        <p:txBody>
          <a:bodyPr/>
          <a:lstStyle/>
          <a:p>
            <a:fld id="{6078145F-DD4D-194F-AAD8-F6593843D0CB}" type="slidenum">
              <a:rPr lang="en-US" smtClean="0"/>
              <a:t>23</a:t>
            </a:fld>
            <a:endParaRPr lang="en-US"/>
          </a:p>
        </p:txBody>
      </p:sp>
      <p:pic>
        <p:nvPicPr>
          <p:cNvPr id="3" name="Picture 2" descr="A diagram of a diagram&#10;&#10;Description automatically generated">
            <a:extLst>
              <a:ext uri="{FF2B5EF4-FFF2-40B4-BE49-F238E27FC236}">
                <a16:creationId xmlns:a16="http://schemas.microsoft.com/office/drawing/2014/main" id="{F4D8E01D-7714-7C37-10B1-01C556B87D37}"/>
              </a:ext>
            </a:extLst>
          </p:cNvPr>
          <p:cNvPicPr>
            <a:picLocks noChangeAspect="1"/>
          </p:cNvPicPr>
          <p:nvPr/>
        </p:nvPicPr>
        <p:blipFill>
          <a:blip r:embed="rId3"/>
          <a:stretch>
            <a:fillRect/>
          </a:stretch>
        </p:blipFill>
        <p:spPr>
          <a:xfrm>
            <a:off x="606382" y="1067203"/>
            <a:ext cx="7772400" cy="5790797"/>
          </a:xfrm>
          <a:prstGeom prst="rect">
            <a:avLst/>
          </a:prstGeom>
        </p:spPr>
      </p:pic>
    </p:spTree>
    <p:extLst>
      <p:ext uri="{BB962C8B-B14F-4D97-AF65-F5344CB8AC3E}">
        <p14:creationId xmlns:p14="http://schemas.microsoft.com/office/powerpoint/2010/main" val="4525724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5F4692-B805-64C4-996A-722D60DF0DCE}"/>
            </a:ext>
          </a:extLst>
        </p:cNvPr>
        <p:cNvGrpSpPr/>
        <p:nvPr/>
      </p:nvGrpSpPr>
      <p:grpSpPr>
        <a:xfrm>
          <a:off x="0" y="0"/>
          <a:ext cx="0" cy="0"/>
          <a:chOff x="0" y="0"/>
          <a:chExt cx="0" cy="0"/>
        </a:xfrm>
      </p:grpSpPr>
      <p:pic>
        <p:nvPicPr>
          <p:cNvPr id="13" name="Picture 12" descr="A graph of a model&#10;&#10;Description automatically generated">
            <a:extLst>
              <a:ext uri="{FF2B5EF4-FFF2-40B4-BE49-F238E27FC236}">
                <a16:creationId xmlns:a16="http://schemas.microsoft.com/office/drawing/2014/main" id="{52BCC26F-CBE9-CA38-6C75-93285D47F0EF}"/>
              </a:ext>
            </a:extLst>
          </p:cNvPr>
          <p:cNvPicPr>
            <a:picLocks noChangeAspect="1"/>
          </p:cNvPicPr>
          <p:nvPr/>
        </p:nvPicPr>
        <p:blipFill>
          <a:blip r:embed="rId3"/>
          <a:stretch>
            <a:fillRect/>
          </a:stretch>
        </p:blipFill>
        <p:spPr>
          <a:xfrm>
            <a:off x="7899616" y="4235095"/>
            <a:ext cx="2449286" cy="2449286"/>
          </a:xfrm>
          <a:prstGeom prst="rect">
            <a:avLst/>
          </a:prstGeom>
        </p:spPr>
      </p:pic>
      <p:sp>
        <p:nvSpPr>
          <p:cNvPr id="5" name="Slide Number Placeholder 4">
            <a:extLst>
              <a:ext uri="{FF2B5EF4-FFF2-40B4-BE49-F238E27FC236}">
                <a16:creationId xmlns:a16="http://schemas.microsoft.com/office/drawing/2014/main" id="{B2C8E1E9-4B1C-15A5-0D14-F25CD23CC8CF}"/>
              </a:ext>
            </a:extLst>
          </p:cNvPr>
          <p:cNvSpPr>
            <a:spLocks noGrp="1"/>
          </p:cNvSpPr>
          <p:nvPr>
            <p:ph type="sldNum" sz="quarter" idx="12"/>
          </p:nvPr>
        </p:nvSpPr>
        <p:spPr/>
        <p:txBody>
          <a:bodyPr/>
          <a:lstStyle/>
          <a:p>
            <a:fld id="{6078145F-DD4D-194F-AAD8-F6593843D0CB}" type="slidenum">
              <a:rPr lang="en-US" smtClean="0"/>
              <a:t>24</a:t>
            </a:fld>
            <a:endParaRPr lang="en-US"/>
          </a:p>
        </p:txBody>
      </p:sp>
      <p:sp>
        <p:nvSpPr>
          <p:cNvPr id="6" name="Title 5">
            <a:extLst>
              <a:ext uri="{FF2B5EF4-FFF2-40B4-BE49-F238E27FC236}">
                <a16:creationId xmlns:a16="http://schemas.microsoft.com/office/drawing/2014/main" id="{49B1D369-561C-62DB-713F-C898C329D39F}"/>
              </a:ext>
            </a:extLst>
          </p:cNvPr>
          <p:cNvSpPr>
            <a:spLocks noGrp="1"/>
          </p:cNvSpPr>
          <p:nvPr>
            <p:ph type="title"/>
          </p:nvPr>
        </p:nvSpPr>
        <p:spPr/>
        <p:txBody>
          <a:bodyPr/>
          <a:lstStyle/>
          <a:p>
            <a:r>
              <a:rPr lang="en-US" dirty="0"/>
              <a:t>Latent space distance is well-correlated with the physical distance between model and data</a:t>
            </a:r>
          </a:p>
        </p:txBody>
      </p:sp>
      <p:pic>
        <p:nvPicPr>
          <p:cNvPr id="8" name="Picture 7" descr="A graph showing a waveform&#10;&#10;Description automatically generated with medium confidence">
            <a:extLst>
              <a:ext uri="{FF2B5EF4-FFF2-40B4-BE49-F238E27FC236}">
                <a16:creationId xmlns:a16="http://schemas.microsoft.com/office/drawing/2014/main" id="{5BFDB98D-D710-A01F-3BF4-2EBE0CC36B5D}"/>
              </a:ext>
            </a:extLst>
          </p:cNvPr>
          <p:cNvPicPr>
            <a:picLocks noChangeAspect="1"/>
          </p:cNvPicPr>
          <p:nvPr/>
        </p:nvPicPr>
        <p:blipFill>
          <a:blip r:embed="rId4"/>
          <a:stretch>
            <a:fillRect/>
          </a:stretch>
        </p:blipFill>
        <p:spPr>
          <a:xfrm>
            <a:off x="0" y="2199466"/>
            <a:ext cx="7772400" cy="1943100"/>
          </a:xfrm>
          <a:prstGeom prst="rect">
            <a:avLst/>
          </a:prstGeom>
        </p:spPr>
      </p:pic>
      <p:pic>
        <p:nvPicPr>
          <p:cNvPr id="11" name="Picture 10" descr="A graph with blue and red lines&#10;&#10;Description automatically generated">
            <a:extLst>
              <a:ext uri="{FF2B5EF4-FFF2-40B4-BE49-F238E27FC236}">
                <a16:creationId xmlns:a16="http://schemas.microsoft.com/office/drawing/2014/main" id="{4E8BFEF9-CEA3-889F-F73C-421789BD7AB2}"/>
              </a:ext>
            </a:extLst>
          </p:cNvPr>
          <p:cNvPicPr>
            <a:picLocks noChangeAspect="1"/>
          </p:cNvPicPr>
          <p:nvPr/>
        </p:nvPicPr>
        <p:blipFill>
          <a:blip r:embed="rId5"/>
          <a:stretch>
            <a:fillRect/>
          </a:stretch>
        </p:blipFill>
        <p:spPr>
          <a:xfrm>
            <a:off x="0" y="4395659"/>
            <a:ext cx="7772400" cy="1943100"/>
          </a:xfrm>
          <a:prstGeom prst="rect">
            <a:avLst/>
          </a:prstGeom>
        </p:spPr>
      </p:pic>
      <p:pic>
        <p:nvPicPr>
          <p:cNvPr id="15" name="Picture 14" descr="A graph of a model&#10;&#10;Description automatically generated">
            <a:extLst>
              <a:ext uri="{FF2B5EF4-FFF2-40B4-BE49-F238E27FC236}">
                <a16:creationId xmlns:a16="http://schemas.microsoft.com/office/drawing/2014/main" id="{300984DD-E708-DB56-B047-EDC3C8880CAC}"/>
              </a:ext>
            </a:extLst>
          </p:cNvPr>
          <p:cNvPicPr>
            <a:picLocks noChangeAspect="1"/>
          </p:cNvPicPr>
          <p:nvPr/>
        </p:nvPicPr>
        <p:blipFill>
          <a:blip r:embed="rId6"/>
          <a:stretch>
            <a:fillRect/>
          </a:stretch>
        </p:blipFill>
        <p:spPr>
          <a:xfrm>
            <a:off x="7899616" y="1906447"/>
            <a:ext cx="2449286" cy="2449286"/>
          </a:xfrm>
          <a:prstGeom prst="rect">
            <a:avLst/>
          </a:prstGeom>
        </p:spPr>
      </p:pic>
      <p:sp>
        <p:nvSpPr>
          <p:cNvPr id="16" name="TextBox 15">
            <a:extLst>
              <a:ext uri="{FF2B5EF4-FFF2-40B4-BE49-F238E27FC236}">
                <a16:creationId xmlns:a16="http://schemas.microsoft.com/office/drawing/2014/main" id="{DD4F1210-6677-7020-CE05-C05C4B233367}"/>
              </a:ext>
            </a:extLst>
          </p:cNvPr>
          <p:cNvSpPr txBox="1"/>
          <p:nvPr/>
        </p:nvSpPr>
        <p:spPr>
          <a:xfrm>
            <a:off x="10768002" y="2737220"/>
            <a:ext cx="1005403" cy="369332"/>
          </a:xfrm>
          <a:prstGeom prst="rect">
            <a:avLst/>
          </a:prstGeom>
          <a:noFill/>
        </p:spPr>
        <p:txBody>
          <a:bodyPr wrap="none" rtlCol="0">
            <a:spAutoFit/>
          </a:bodyPr>
          <a:lstStyle/>
          <a:p>
            <a:pPr algn="l"/>
            <a:r>
              <a:rPr lang="en-US" dirty="0">
                <a:solidFill>
                  <a:schemeClr val="tx1">
                    <a:lumMod val="75000"/>
                    <a:lumOff val="25000"/>
                  </a:schemeClr>
                </a:solidFill>
              </a:rPr>
              <a:t>US-Ha1</a:t>
            </a:r>
          </a:p>
        </p:txBody>
      </p:sp>
      <p:sp>
        <p:nvSpPr>
          <p:cNvPr id="17" name="TextBox 16">
            <a:extLst>
              <a:ext uri="{FF2B5EF4-FFF2-40B4-BE49-F238E27FC236}">
                <a16:creationId xmlns:a16="http://schemas.microsoft.com/office/drawing/2014/main" id="{56A1A0AA-B947-ED17-C2D0-B1904F7C7C8B}"/>
              </a:ext>
            </a:extLst>
          </p:cNvPr>
          <p:cNvSpPr txBox="1"/>
          <p:nvPr/>
        </p:nvSpPr>
        <p:spPr>
          <a:xfrm>
            <a:off x="10748765" y="5343201"/>
            <a:ext cx="1043876" cy="369332"/>
          </a:xfrm>
          <a:prstGeom prst="rect">
            <a:avLst/>
          </a:prstGeom>
          <a:noFill/>
        </p:spPr>
        <p:txBody>
          <a:bodyPr wrap="none" rtlCol="0">
            <a:spAutoFit/>
          </a:bodyPr>
          <a:lstStyle/>
          <a:p>
            <a:pPr algn="l"/>
            <a:r>
              <a:rPr lang="en-US" dirty="0">
                <a:solidFill>
                  <a:schemeClr val="tx1">
                    <a:lumMod val="75000"/>
                    <a:lumOff val="25000"/>
                  </a:schemeClr>
                </a:solidFill>
              </a:rPr>
              <a:t>US-GLE</a:t>
            </a:r>
          </a:p>
        </p:txBody>
      </p:sp>
    </p:spTree>
    <p:extLst>
      <p:ext uri="{BB962C8B-B14F-4D97-AF65-F5344CB8AC3E}">
        <p14:creationId xmlns:p14="http://schemas.microsoft.com/office/powerpoint/2010/main" val="4000691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hart of blue and white squares&#10;&#10;Description automatically generated with medium confidence">
            <a:extLst>
              <a:ext uri="{FF2B5EF4-FFF2-40B4-BE49-F238E27FC236}">
                <a16:creationId xmlns:a16="http://schemas.microsoft.com/office/drawing/2014/main" id="{8046ED59-E488-9C1D-9671-83D1FE4659AE}"/>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82593" y="1333130"/>
            <a:ext cx="6155694" cy="5437529"/>
          </a:xfrm>
          <a:prstGeom prst="rect">
            <a:avLst/>
          </a:prstGeom>
        </p:spPr>
      </p:pic>
      <p:sp>
        <p:nvSpPr>
          <p:cNvPr id="5" name="Slide Number Placeholder 4">
            <a:extLst>
              <a:ext uri="{FF2B5EF4-FFF2-40B4-BE49-F238E27FC236}">
                <a16:creationId xmlns:a16="http://schemas.microsoft.com/office/drawing/2014/main" id="{D631E7C5-C0B4-A1F4-BAFD-4694BA1C1E25}"/>
              </a:ext>
            </a:extLst>
          </p:cNvPr>
          <p:cNvSpPr>
            <a:spLocks noGrp="1"/>
          </p:cNvSpPr>
          <p:nvPr>
            <p:ph type="sldNum" sz="quarter" idx="12"/>
          </p:nvPr>
        </p:nvSpPr>
        <p:spPr/>
        <p:txBody>
          <a:bodyPr/>
          <a:lstStyle/>
          <a:p>
            <a:fld id="{6078145F-DD4D-194F-AAD8-F6593843D0CB}" type="slidenum">
              <a:rPr lang="en-US" smtClean="0"/>
              <a:t>25</a:t>
            </a:fld>
            <a:endParaRPr lang="en-US"/>
          </a:p>
        </p:txBody>
      </p:sp>
      <p:pic>
        <p:nvPicPr>
          <p:cNvPr id="7" name="Picture 6" descr="A blue graph with numbers&#10;&#10;Description automatically generated">
            <a:extLst>
              <a:ext uri="{FF2B5EF4-FFF2-40B4-BE49-F238E27FC236}">
                <a16:creationId xmlns:a16="http://schemas.microsoft.com/office/drawing/2014/main" id="{837FB5B5-A2D9-6373-BCE9-959F276BFF53}"/>
              </a:ext>
            </a:extLst>
          </p:cNvPr>
          <p:cNvPicPr>
            <a:picLocks noChangeAspect="1"/>
          </p:cNvPicPr>
          <p:nvPr/>
        </p:nvPicPr>
        <p:blipFill>
          <a:blip r:embed="rId4"/>
          <a:stretch>
            <a:fillRect/>
          </a:stretch>
        </p:blipFill>
        <p:spPr>
          <a:xfrm>
            <a:off x="6579304" y="1433143"/>
            <a:ext cx="4270111" cy="4270111"/>
          </a:xfrm>
          <a:prstGeom prst="rect">
            <a:avLst/>
          </a:prstGeom>
        </p:spPr>
      </p:pic>
      <p:cxnSp>
        <p:nvCxnSpPr>
          <p:cNvPr id="9" name="Straight Connector 8">
            <a:extLst>
              <a:ext uri="{FF2B5EF4-FFF2-40B4-BE49-F238E27FC236}">
                <a16:creationId xmlns:a16="http://schemas.microsoft.com/office/drawing/2014/main" id="{B5DD0E87-4430-13DE-7740-5E1B13ABE38E}"/>
              </a:ext>
            </a:extLst>
          </p:cNvPr>
          <p:cNvCxnSpPr/>
          <p:nvPr/>
        </p:nvCxnSpPr>
        <p:spPr>
          <a:xfrm>
            <a:off x="1342585" y="1965278"/>
            <a:ext cx="5745708" cy="0"/>
          </a:xfrm>
          <a:prstGeom prst="line">
            <a:avLst/>
          </a:prstGeom>
          <a:ln w="31750">
            <a:solidFill>
              <a:schemeClr val="bg2"/>
            </a:solidFill>
            <a:prstDash val="sysDash"/>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FD3847A6-669F-81DE-BF96-F0FCA96F38C5}"/>
              </a:ext>
            </a:extLst>
          </p:cNvPr>
          <p:cNvCxnSpPr>
            <a:cxnSpLocks/>
          </p:cNvCxnSpPr>
          <p:nvPr/>
        </p:nvCxnSpPr>
        <p:spPr>
          <a:xfrm>
            <a:off x="1342585" y="2311983"/>
            <a:ext cx="5745708" cy="2936393"/>
          </a:xfrm>
          <a:prstGeom prst="line">
            <a:avLst/>
          </a:prstGeom>
          <a:ln w="31750">
            <a:solidFill>
              <a:schemeClr val="bg2"/>
            </a:solidFill>
            <a:prstDash val="sysDash"/>
          </a:ln>
        </p:spPr>
        <p:style>
          <a:lnRef idx="1">
            <a:schemeClr val="accent1"/>
          </a:lnRef>
          <a:fillRef idx="0">
            <a:schemeClr val="accent1"/>
          </a:fillRef>
          <a:effectRef idx="0">
            <a:schemeClr val="accent1"/>
          </a:effectRef>
          <a:fontRef idx="minor">
            <a:schemeClr val="tx1"/>
          </a:fontRef>
        </p:style>
      </p:cxnSp>
      <p:sp>
        <p:nvSpPr>
          <p:cNvPr id="17" name="Rounded Rectangle 16">
            <a:extLst>
              <a:ext uri="{FF2B5EF4-FFF2-40B4-BE49-F238E27FC236}">
                <a16:creationId xmlns:a16="http://schemas.microsoft.com/office/drawing/2014/main" id="{E0D18802-BAB8-3DC9-0F79-21D1D55A0319}"/>
              </a:ext>
            </a:extLst>
          </p:cNvPr>
          <p:cNvSpPr/>
          <p:nvPr/>
        </p:nvSpPr>
        <p:spPr>
          <a:xfrm>
            <a:off x="6943624" y="5504554"/>
            <a:ext cx="3691719" cy="830848"/>
          </a:xfrm>
          <a:prstGeom prst="roundRect">
            <a:avLst/>
          </a:prstGeom>
          <a:solidFill>
            <a:schemeClr val="accent3">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sp>
        <p:nvSpPr>
          <p:cNvPr id="16" name="TextBox 15">
            <a:extLst>
              <a:ext uri="{FF2B5EF4-FFF2-40B4-BE49-F238E27FC236}">
                <a16:creationId xmlns:a16="http://schemas.microsoft.com/office/drawing/2014/main" id="{BB46B693-BA25-4570-0C78-0680504B0614}"/>
              </a:ext>
            </a:extLst>
          </p:cNvPr>
          <p:cNvSpPr txBox="1"/>
          <p:nvPr/>
        </p:nvSpPr>
        <p:spPr>
          <a:xfrm>
            <a:off x="6943624" y="5605338"/>
            <a:ext cx="3691719" cy="650711"/>
          </a:xfrm>
          <a:prstGeom prst="rect">
            <a:avLst/>
          </a:prstGeom>
          <a:noFill/>
        </p:spPr>
        <p:txBody>
          <a:bodyPr wrap="square">
            <a:spAutoFit/>
          </a:bodyPr>
          <a:lstStyle/>
          <a:p>
            <a:pPr algn="ctr"/>
            <a:r>
              <a:rPr lang="en-US" dirty="0"/>
              <a:t>RuBisCO leaf fraction (</a:t>
            </a:r>
            <a:r>
              <a:rPr lang="en-US" b="1" dirty="0" err="1"/>
              <a:t>fLNR</a:t>
            </a:r>
            <a:r>
              <a:rPr lang="en-US" dirty="0"/>
              <a:t>) is the most constrained parameter </a:t>
            </a:r>
          </a:p>
        </p:txBody>
      </p:sp>
      <p:sp>
        <p:nvSpPr>
          <p:cNvPr id="10" name="Title 1">
            <a:extLst>
              <a:ext uri="{FF2B5EF4-FFF2-40B4-BE49-F238E27FC236}">
                <a16:creationId xmlns:a16="http://schemas.microsoft.com/office/drawing/2014/main" id="{8CC2804E-AF82-60EF-5384-90654FFD1E07}"/>
              </a:ext>
            </a:extLst>
          </p:cNvPr>
          <p:cNvSpPr>
            <a:spLocks noGrp="1"/>
          </p:cNvSpPr>
          <p:nvPr>
            <p:ph type="title"/>
          </p:nvPr>
        </p:nvSpPr>
        <p:spPr>
          <a:xfrm>
            <a:off x="612817" y="1154746"/>
            <a:ext cx="11394125" cy="978853"/>
          </a:xfrm>
        </p:spPr>
        <p:txBody>
          <a:bodyPr/>
          <a:lstStyle/>
          <a:p>
            <a:r>
              <a:rPr lang="en-US" dirty="0"/>
              <a:t>Bayesian MCMC calibration enabled by KLNN surrogate</a:t>
            </a:r>
          </a:p>
        </p:txBody>
      </p:sp>
    </p:spTree>
    <p:extLst>
      <p:ext uri="{BB962C8B-B14F-4D97-AF65-F5344CB8AC3E}">
        <p14:creationId xmlns:p14="http://schemas.microsoft.com/office/powerpoint/2010/main" val="30908133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graph of a graph showing the same model&#10;&#10;Description automatically generated with medium confidence">
            <a:extLst>
              <a:ext uri="{FF2B5EF4-FFF2-40B4-BE49-F238E27FC236}">
                <a16:creationId xmlns:a16="http://schemas.microsoft.com/office/drawing/2014/main" id="{B35E85CB-2BB7-2454-5667-00BD1DCD9679}"/>
              </a:ext>
            </a:extLst>
          </p:cNvPr>
          <p:cNvPicPr>
            <a:picLocks noChangeAspect="1"/>
          </p:cNvPicPr>
          <p:nvPr/>
        </p:nvPicPr>
        <p:blipFill>
          <a:blip r:embed="rId3"/>
          <a:stretch>
            <a:fillRect/>
          </a:stretch>
        </p:blipFill>
        <p:spPr>
          <a:xfrm>
            <a:off x="4015837" y="1140891"/>
            <a:ext cx="7772400" cy="3022599"/>
          </a:xfrm>
          <a:prstGeom prst="rect">
            <a:avLst/>
          </a:prstGeom>
        </p:spPr>
      </p:pic>
      <p:pic>
        <p:nvPicPr>
          <p:cNvPr id="9" name="Picture 8" descr="A graph of a heat wave&#10;&#10;Description automatically generated with medium confidence">
            <a:extLst>
              <a:ext uri="{FF2B5EF4-FFF2-40B4-BE49-F238E27FC236}">
                <a16:creationId xmlns:a16="http://schemas.microsoft.com/office/drawing/2014/main" id="{D818BA77-F198-B893-14A5-976279882B4C}"/>
              </a:ext>
            </a:extLst>
          </p:cNvPr>
          <p:cNvPicPr>
            <a:picLocks noChangeAspect="1"/>
          </p:cNvPicPr>
          <p:nvPr/>
        </p:nvPicPr>
        <p:blipFill>
          <a:blip r:embed="rId4"/>
          <a:stretch>
            <a:fillRect/>
          </a:stretch>
        </p:blipFill>
        <p:spPr>
          <a:xfrm>
            <a:off x="4015837" y="3821546"/>
            <a:ext cx="7772400" cy="3022599"/>
          </a:xfrm>
          <a:prstGeom prst="rect">
            <a:avLst/>
          </a:prstGeom>
        </p:spPr>
      </p:pic>
      <p:sp>
        <p:nvSpPr>
          <p:cNvPr id="5" name="Slide Number Placeholder 4">
            <a:extLst>
              <a:ext uri="{FF2B5EF4-FFF2-40B4-BE49-F238E27FC236}">
                <a16:creationId xmlns:a16="http://schemas.microsoft.com/office/drawing/2014/main" id="{D631E7C5-C0B4-A1F4-BAFD-4694BA1C1E25}"/>
              </a:ext>
            </a:extLst>
          </p:cNvPr>
          <p:cNvSpPr>
            <a:spLocks noGrp="1"/>
          </p:cNvSpPr>
          <p:nvPr>
            <p:ph type="sldNum" sz="quarter" idx="12"/>
          </p:nvPr>
        </p:nvSpPr>
        <p:spPr/>
        <p:txBody>
          <a:bodyPr/>
          <a:lstStyle/>
          <a:p>
            <a:fld id="{6078145F-DD4D-194F-AAD8-F6593843D0CB}" type="slidenum">
              <a:rPr lang="en-US" smtClean="0"/>
              <a:t>26</a:t>
            </a:fld>
            <a:endParaRPr lang="en-US"/>
          </a:p>
        </p:txBody>
      </p:sp>
      <p:sp>
        <p:nvSpPr>
          <p:cNvPr id="11" name="Rounded Rectangle 10">
            <a:extLst>
              <a:ext uri="{FF2B5EF4-FFF2-40B4-BE49-F238E27FC236}">
                <a16:creationId xmlns:a16="http://schemas.microsoft.com/office/drawing/2014/main" id="{80BE64CC-F36F-CD66-5A10-5DB8F1E61F4B}"/>
              </a:ext>
            </a:extLst>
          </p:cNvPr>
          <p:cNvSpPr/>
          <p:nvPr/>
        </p:nvSpPr>
        <p:spPr>
          <a:xfrm>
            <a:off x="499118" y="3266547"/>
            <a:ext cx="3408853" cy="1527403"/>
          </a:xfrm>
          <a:prstGeom prst="roundRect">
            <a:avLst/>
          </a:prstGeom>
          <a:solidFill>
            <a:schemeClr val="accent3">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sp>
        <p:nvSpPr>
          <p:cNvPr id="12" name="Title 1">
            <a:extLst>
              <a:ext uri="{FF2B5EF4-FFF2-40B4-BE49-F238E27FC236}">
                <a16:creationId xmlns:a16="http://schemas.microsoft.com/office/drawing/2014/main" id="{D3AB3867-E655-C266-6C70-4B261D0FE1E9}"/>
              </a:ext>
            </a:extLst>
          </p:cNvPr>
          <p:cNvSpPr txBox="1">
            <a:spLocks/>
          </p:cNvSpPr>
          <p:nvPr/>
        </p:nvSpPr>
        <p:spPr>
          <a:xfrm>
            <a:off x="621283" y="3458745"/>
            <a:ext cx="3164525" cy="1970591"/>
          </a:xfrm>
          <a:prstGeom prst="rect">
            <a:avLst/>
          </a:prstGeom>
        </p:spPr>
        <p:txBody>
          <a:bodyPr vert="horz" lIns="0" tIns="45720" rIns="0" bIns="45720" rtlCol="0" anchor="t" anchorCtr="0">
            <a:noAutofit/>
          </a:bodyPr>
          <a:lstStyle>
            <a:lvl1pPr algn="l" defTabSz="914400" rtl="0" eaLnBrk="1" latinLnBrk="0" hangingPunct="1">
              <a:lnSpc>
                <a:spcPct val="90000"/>
              </a:lnSpc>
              <a:spcBef>
                <a:spcPct val="0"/>
              </a:spcBef>
              <a:buNone/>
              <a:defRPr sz="3400" kern="1200">
                <a:solidFill>
                  <a:schemeClr val="tx1">
                    <a:lumMod val="85000"/>
                    <a:lumOff val="15000"/>
                  </a:schemeClr>
                </a:solidFill>
                <a:latin typeface="+mj-lt"/>
                <a:ea typeface="+mj-ea"/>
                <a:cs typeface="+mj-cs"/>
              </a:defRPr>
            </a:lvl1pPr>
          </a:lstStyle>
          <a:p>
            <a:pPr algn="ctr"/>
            <a:r>
              <a:rPr lang="en-US" sz="2500" dirty="0">
                <a:latin typeface="Arial" panose="020B0604020202020204" pitchFamily="34" charset="0"/>
                <a:cs typeface="Arial" panose="020B0604020202020204" pitchFamily="34" charset="0"/>
              </a:rPr>
              <a:t>Time evolution</a:t>
            </a:r>
          </a:p>
          <a:p>
            <a:pPr algn="ctr"/>
            <a:r>
              <a:rPr lang="en-US" sz="2500" dirty="0">
                <a:latin typeface="Arial" panose="020B0604020202020204" pitchFamily="34" charset="0"/>
                <a:cs typeface="Arial" panose="020B0604020202020204" pitchFamily="34" charset="0"/>
              </a:rPr>
              <a:t>of GPP at select </a:t>
            </a:r>
          </a:p>
          <a:p>
            <a:pPr algn="ctr"/>
            <a:r>
              <a:rPr lang="en-US" sz="2500" dirty="0">
                <a:latin typeface="Arial" panose="020B0604020202020204" pitchFamily="34" charset="0"/>
                <a:cs typeface="Arial" panose="020B0604020202020204" pitchFamily="34" charset="0"/>
              </a:rPr>
              <a:t>FLUXNET sites</a:t>
            </a:r>
          </a:p>
        </p:txBody>
      </p:sp>
    </p:spTree>
    <p:extLst>
      <p:ext uri="{BB962C8B-B14F-4D97-AF65-F5344CB8AC3E}">
        <p14:creationId xmlns:p14="http://schemas.microsoft.com/office/powerpoint/2010/main" val="23084753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D631E7C5-C0B4-A1F4-BAFD-4694BA1C1E25}"/>
              </a:ext>
            </a:extLst>
          </p:cNvPr>
          <p:cNvSpPr>
            <a:spLocks noGrp="1"/>
          </p:cNvSpPr>
          <p:nvPr>
            <p:ph type="sldNum" sz="quarter" idx="12"/>
          </p:nvPr>
        </p:nvSpPr>
        <p:spPr/>
        <p:txBody>
          <a:bodyPr/>
          <a:lstStyle/>
          <a:p>
            <a:fld id="{6078145F-DD4D-194F-AAD8-F6593843D0CB}" type="slidenum">
              <a:rPr lang="en-US" smtClean="0"/>
              <a:t>27</a:t>
            </a:fld>
            <a:endParaRPr lang="en-US"/>
          </a:p>
        </p:txBody>
      </p:sp>
      <p:sp>
        <p:nvSpPr>
          <p:cNvPr id="12" name="Title 1">
            <a:extLst>
              <a:ext uri="{FF2B5EF4-FFF2-40B4-BE49-F238E27FC236}">
                <a16:creationId xmlns:a16="http://schemas.microsoft.com/office/drawing/2014/main" id="{066DC6E4-247A-9ACB-A8E6-9A64EDD20741}"/>
              </a:ext>
            </a:extLst>
          </p:cNvPr>
          <p:cNvSpPr>
            <a:spLocks noGrp="1"/>
          </p:cNvSpPr>
          <p:nvPr>
            <p:ph type="title"/>
          </p:nvPr>
        </p:nvSpPr>
        <p:spPr>
          <a:xfrm>
            <a:off x="398937" y="1154746"/>
            <a:ext cx="11394125" cy="978853"/>
          </a:xfrm>
        </p:spPr>
        <p:txBody>
          <a:bodyPr/>
          <a:lstStyle/>
          <a:p>
            <a:r>
              <a:rPr lang="en-US" dirty="0"/>
              <a:t>Calibration brings model prediction closer to reference data</a:t>
            </a:r>
          </a:p>
        </p:txBody>
      </p:sp>
      <p:pic>
        <p:nvPicPr>
          <p:cNvPr id="4" name="Picture 3" descr="A graph of a graph showing a number of sites&#10;&#10;Description automatically generated">
            <a:extLst>
              <a:ext uri="{FF2B5EF4-FFF2-40B4-BE49-F238E27FC236}">
                <a16:creationId xmlns:a16="http://schemas.microsoft.com/office/drawing/2014/main" id="{40DE6A04-96C8-6978-B76A-F675DCB70079}"/>
              </a:ext>
            </a:extLst>
          </p:cNvPr>
          <p:cNvPicPr>
            <a:picLocks noChangeAspect="1"/>
          </p:cNvPicPr>
          <p:nvPr/>
        </p:nvPicPr>
        <p:blipFill>
          <a:blip r:embed="rId3"/>
          <a:stretch>
            <a:fillRect/>
          </a:stretch>
        </p:blipFill>
        <p:spPr>
          <a:xfrm>
            <a:off x="678871" y="2465805"/>
            <a:ext cx="10834256" cy="3939729"/>
          </a:xfrm>
          <a:prstGeom prst="rect">
            <a:avLst/>
          </a:prstGeom>
        </p:spPr>
      </p:pic>
      <p:sp>
        <p:nvSpPr>
          <p:cNvPr id="6" name="TextBox 5">
            <a:extLst>
              <a:ext uri="{FF2B5EF4-FFF2-40B4-BE49-F238E27FC236}">
                <a16:creationId xmlns:a16="http://schemas.microsoft.com/office/drawing/2014/main" id="{8A229CD7-9230-BBA6-4EFA-469179BA528D}"/>
              </a:ext>
            </a:extLst>
          </p:cNvPr>
          <p:cNvSpPr txBox="1"/>
          <p:nvPr/>
        </p:nvSpPr>
        <p:spPr>
          <a:xfrm>
            <a:off x="4350328" y="2096473"/>
            <a:ext cx="3449983" cy="430887"/>
          </a:xfrm>
          <a:prstGeom prst="rect">
            <a:avLst/>
          </a:prstGeom>
          <a:noFill/>
        </p:spPr>
        <p:txBody>
          <a:bodyPr wrap="none" rtlCol="0">
            <a:spAutoFit/>
          </a:bodyPr>
          <a:lstStyle/>
          <a:p>
            <a:pPr algn="l"/>
            <a:r>
              <a:rPr lang="en-US" sz="2200" b="1" dirty="0">
                <a:solidFill>
                  <a:schemeClr val="tx1">
                    <a:lumMod val="50000"/>
                    <a:lumOff val="50000"/>
                  </a:schemeClr>
                </a:solidFill>
              </a:rPr>
              <a:t>Site-specific parameters</a:t>
            </a:r>
          </a:p>
        </p:txBody>
      </p:sp>
    </p:spTree>
    <p:extLst>
      <p:ext uri="{BB962C8B-B14F-4D97-AF65-F5344CB8AC3E}">
        <p14:creationId xmlns:p14="http://schemas.microsoft.com/office/powerpoint/2010/main" val="25457444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D631E7C5-C0B4-A1F4-BAFD-4694BA1C1E25}"/>
              </a:ext>
            </a:extLst>
          </p:cNvPr>
          <p:cNvSpPr>
            <a:spLocks noGrp="1"/>
          </p:cNvSpPr>
          <p:nvPr>
            <p:ph type="sldNum" sz="quarter" idx="12"/>
          </p:nvPr>
        </p:nvSpPr>
        <p:spPr/>
        <p:txBody>
          <a:bodyPr/>
          <a:lstStyle/>
          <a:p>
            <a:fld id="{6078145F-DD4D-194F-AAD8-F6593843D0CB}" type="slidenum">
              <a:rPr lang="en-US" smtClean="0"/>
              <a:t>28</a:t>
            </a:fld>
            <a:endParaRPr lang="en-US"/>
          </a:p>
        </p:txBody>
      </p:sp>
      <p:sp>
        <p:nvSpPr>
          <p:cNvPr id="12" name="Title 1">
            <a:extLst>
              <a:ext uri="{FF2B5EF4-FFF2-40B4-BE49-F238E27FC236}">
                <a16:creationId xmlns:a16="http://schemas.microsoft.com/office/drawing/2014/main" id="{066DC6E4-247A-9ACB-A8E6-9A64EDD20741}"/>
              </a:ext>
            </a:extLst>
          </p:cNvPr>
          <p:cNvSpPr>
            <a:spLocks noGrp="1"/>
          </p:cNvSpPr>
          <p:nvPr>
            <p:ph type="title"/>
          </p:nvPr>
        </p:nvSpPr>
        <p:spPr>
          <a:xfrm>
            <a:off x="398937" y="1154746"/>
            <a:ext cx="11394125" cy="978853"/>
          </a:xfrm>
        </p:spPr>
        <p:txBody>
          <a:bodyPr/>
          <a:lstStyle/>
          <a:p>
            <a:r>
              <a:rPr lang="en-US" dirty="0"/>
              <a:t>Calibration brings model prediction closer to reference data</a:t>
            </a:r>
          </a:p>
        </p:txBody>
      </p:sp>
      <p:pic>
        <p:nvPicPr>
          <p:cNvPr id="3" name="Picture 2" descr="A graph showing a number of sites&#10;&#10;Description automatically generated">
            <a:extLst>
              <a:ext uri="{FF2B5EF4-FFF2-40B4-BE49-F238E27FC236}">
                <a16:creationId xmlns:a16="http://schemas.microsoft.com/office/drawing/2014/main" id="{E00F79C7-7EF8-A0F1-E46F-4D0E28900A5D}"/>
              </a:ext>
            </a:extLst>
          </p:cNvPr>
          <p:cNvPicPr>
            <a:picLocks noChangeAspect="1"/>
          </p:cNvPicPr>
          <p:nvPr/>
        </p:nvPicPr>
        <p:blipFill>
          <a:blip r:embed="rId3"/>
          <a:stretch>
            <a:fillRect/>
          </a:stretch>
        </p:blipFill>
        <p:spPr>
          <a:xfrm>
            <a:off x="717592" y="2500744"/>
            <a:ext cx="10420356" cy="3789220"/>
          </a:xfrm>
          <a:prstGeom prst="rect">
            <a:avLst/>
          </a:prstGeom>
        </p:spPr>
      </p:pic>
      <p:sp>
        <p:nvSpPr>
          <p:cNvPr id="6" name="TextBox 5">
            <a:extLst>
              <a:ext uri="{FF2B5EF4-FFF2-40B4-BE49-F238E27FC236}">
                <a16:creationId xmlns:a16="http://schemas.microsoft.com/office/drawing/2014/main" id="{421FDD9D-C65D-390C-3463-0557D93A856F}"/>
              </a:ext>
            </a:extLst>
          </p:cNvPr>
          <p:cNvSpPr txBox="1"/>
          <p:nvPr/>
        </p:nvSpPr>
        <p:spPr>
          <a:xfrm>
            <a:off x="3403547" y="2101728"/>
            <a:ext cx="4578497" cy="430887"/>
          </a:xfrm>
          <a:prstGeom prst="rect">
            <a:avLst/>
          </a:prstGeom>
          <a:noFill/>
        </p:spPr>
        <p:txBody>
          <a:bodyPr wrap="none" rtlCol="0">
            <a:spAutoFit/>
          </a:bodyPr>
          <a:lstStyle/>
          <a:p>
            <a:pPr algn="l"/>
            <a:r>
              <a:rPr lang="en-US" sz="2200" b="1" dirty="0">
                <a:solidFill>
                  <a:schemeClr val="tx1">
                    <a:lumMod val="50000"/>
                    <a:lumOff val="50000"/>
                  </a:schemeClr>
                </a:solidFill>
              </a:rPr>
              <a:t>Common parameters for all sites</a:t>
            </a:r>
          </a:p>
        </p:txBody>
      </p:sp>
    </p:spTree>
    <p:extLst>
      <p:ext uri="{BB962C8B-B14F-4D97-AF65-F5344CB8AC3E}">
        <p14:creationId xmlns:p14="http://schemas.microsoft.com/office/powerpoint/2010/main" val="17393642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D631E7C5-C0B4-A1F4-BAFD-4694BA1C1E25}"/>
              </a:ext>
            </a:extLst>
          </p:cNvPr>
          <p:cNvSpPr>
            <a:spLocks noGrp="1"/>
          </p:cNvSpPr>
          <p:nvPr>
            <p:ph type="sldNum" sz="quarter" idx="12"/>
          </p:nvPr>
        </p:nvSpPr>
        <p:spPr/>
        <p:txBody>
          <a:bodyPr/>
          <a:lstStyle/>
          <a:p>
            <a:fld id="{6078145F-DD4D-194F-AAD8-F6593843D0CB}" type="slidenum">
              <a:rPr lang="en-US" smtClean="0"/>
              <a:t>29</a:t>
            </a:fld>
            <a:endParaRPr lang="en-US"/>
          </a:p>
        </p:txBody>
      </p:sp>
      <p:pic>
        <p:nvPicPr>
          <p:cNvPr id="3" name="Picture 2" descr="A graph with different colored lines&#10;&#10;Description automatically generated">
            <a:extLst>
              <a:ext uri="{FF2B5EF4-FFF2-40B4-BE49-F238E27FC236}">
                <a16:creationId xmlns:a16="http://schemas.microsoft.com/office/drawing/2014/main" id="{D443C178-C1E8-A185-B3B8-93A569608159}"/>
              </a:ext>
            </a:extLst>
          </p:cNvPr>
          <p:cNvPicPr>
            <a:picLocks noChangeAspect="1"/>
          </p:cNvPicPr>
          <p:nvPr/>
        </p:nvPicPr>
        <p:blipFill>
          <a:blip r:embed="rId3"/>
          <a:stretch>
            <a:fillRect/>
          </a:stretch>
        </p:blipFill>
        <p:spPr>
          <a:xfrm>
            <a:off x="0" y="2864127"/>
            <a:ext cx="11882438" cy="3168650"/>
          </a:xfrm>
          <a:prstGeom prst="rect">
            <a:avLst/>
          </a:prstGeom>
        </p:spPr>
      </p:pic>
      <p:sp>
        <p:nvSpPr>
          <p:cNvPr id="6" name="Title 1">
            <a:extLst>
              <a:ext uri="{FF2B5EF4-FFF2-40B4-BE49-F238E27FC236}">
                <a16:creationId xmlns:a16="http://schemas.microsoft.com/office/drawing/2014/main" id="{E6033C86-8A6F-08A2-20E3-357570FD5F28}"/>
              </a:ext>
            </a:extLst>
          </p:cNvPr>
          <p:cNvSpPr>
            <a:spLocks noGrp="1"/>
          </p:cNvSpPr>
          <p:nvPr>
            <p:ph type="title"/>
          </p:nvPr>
        </p:nvSpPr>
        <p:spPr>
          <a:xfrm>
            <a:off x="612817" y="1154746"/>
            <a:ext cx="11394125" cy="978853"/>
          </a:xfrm>
        </p:spPr>
        <p:txBody>
          <a:bodyPr/>
          <a:lstStyle/>
          <a:p>
            <a:r>
              <a:rPr lang="en-US" dirty="0"/>
              <a:t>Local (site-specific) </a:t>
            </a:r>
            <a:r>
              <a:rPr lang="en-US" dirty="0" err="1"/>
              <a:t>fLNR</a:t>
            </a:r>
            <a:r>
              <a:rPr lang="en-US" dirty="0"/>
              <a:t> posterior PDFs</a:t>
            </a:r>
          </a:p>
        </p:txBody>
      </p:sp>
      <p:sp>
        <p:nvSpPr>
          <p:cNvPr id="7" name="TextBox 6">
            <a:extLst>
              <a:ext uri="{FF2B5EF4-FFF2-40B4-BE49-F238E27FC236}">
                <a16:creationId xmlns:a16="http://schemas.microsoft.com/office/drawing/2014/main" id="{5B07A779-775C-5C35-B2A2-19693ABC2E5C}"/>
              </a:ext>
            </a:extLst>
          </p:cNvPr>
          <p:cNvSpPr txBox="1"/>
          <p:nvPr/>
        </p:nvSpPr>
        <p:spPr>
          <a:xfrm>
            <a:off x="612817" y="1885274"/>
            <a:ext cx="2678682" cy="477054"/>
          </a:xfrm>
          <a:prstGeom prst="rect">
            <a:avLst/>
          </a:prstGeom>
          <a:noFill/>
        </p:spPr>
        <p:txBody>
          <a:bodyPr wrap="none" rtlCol="0">
            <a:spAutoFit/>
          </a:bodyPr>
          <a:lstStyle/>
          <a:p>
            <a:pPr algn="l"/>
            <a:r>
              <a:rPr lang="en-US" sz="2500" dirty="0">
                <a:solidFill>
                  <a:schemeClr val="tx1">
                    <a:lumMod val="50000"/>
                    <a:lumOff val="50000"/>
                  </a:schemeClr>
                </a:solidFill>
              </a:rPr>
              <a:t>Grouped by PFTs</a:t>
            </a:r>
          </a:p>
        </p:txBody>
      </p:sp>
    </p:spTree>
    <p:extLst>
      <p:ext uri="{BB962C8B-B14F-4D97-AF65-F5344CB8AC3E}">
        <p14:creationId xmlns:p14="http://schemas.microsoft.com/office/powerpoint/2010/main" val="10262789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98C5ABF-1580-737A-4E37-268F3963EA92}"/>
              </a:ext>
            </a:extLst>
          </p:cNvPr>
          <p:cNvSpPr>
            <a:spLocks noGrp="1"/>
          </p:cNvSpPr>
          <p:nvPr>
            <p:ph type="sldNum" sz="quarter" idx="12"/>
          </p:nvPr>
        </p:nvSpPr>
        <p:spPr/>
        <p:txBody>
          <a:bodyPr/>
          <a:lstStyle/>
          <a:p>
            <a:fld id="{6078145F-DD4D-194F-AAD8-F6593843D0CB}" type="slidenum">
              <a:rPr lang="en-US" smtClean="0"/>
              <a:t>3</a:t>
            </a:fld>
            <a:endParaRPr lang="en-US"/>
          </a:p>
        </p:txBody>
      </p:sp>
      <p:grpSp>
        <p:nvGrpSpPr>
          <p:cNvPr id="9" name="Group 8">
            <a:extLst>
              <a:ext uri="{FF2B5EF4-FFF2-40B4-BE49-F238E27FC236}">
                <a16:creationId xmlns:a16="http://schemas.microsoft.com/office/drawing/2014/main" id="{9A65D438-BF1E-710A-A9B8-FC095E78AB7F}"/>
              </a:ext>
            </a:extLst>
          </p:cNvPr>
          <p:cNvGrpSpPr/>
          <p:nvPr/>
        </p:nvGrpSpPr>
        <p:grpSpPr>
          <a:xfrm>
            <a:off x="329355" y="1837058"/>
            <a:ext cx="3787732" cy="4498606"/>
            <a:chOff x="329355" y="1837058"/>
            <a:chExt cx="3787732" cy="4498606"/>
          </a:xfrm>
        </p:grpSpPr>
        <p:sp>
          <p:nvSpPr>
            <p:cNvPr id="6" name="Rounded Rectangle">
              <a:extLst>
                <a:ext uri="{FF2B5EF4-FFF2-40B4-BE49-F238E27FC236}">
                  <a16:creationId xmlns:a16="http://schemas.microsoft.com/office/drawing/2014/main" id="{2F89972E-3D8A-7CE7-DF37-8F7273D5A72B}"/>
                </a:ext>
              </a:extLst>
            </p:cNvPr>
            <p:cNvSpPr/>
            <p:nvPr/>
          </p:nvSpPr>
          <p:spPr>
            <a:xfrm>
              <a:off x="329355" y="1837058"/>
              <a:ext cx="3787732" cy="4498606"/>
            </a:xfrm>
            <a:prstGeom prst="roundRect">
              <a:avLst>
                <a:gd name="adj" fmla="val 15000"/>
              </a:avLst>
            </a:prstGeom>
            <a:solidFill>
              <a:srgbClr val="5E5E5E"/>
            </a:solidFill>
            <a:ln w="12700">
              <a:miter lim="400000"/>
            </a:ln>
          </p:spPr>
          <p:txBody>
            <a:bodyPr lIns="19050" tIns="19050" rIns="19050" bIns="19050" anchor="ctr"/>
            <a:lstStyle/>
            <a:p>
              <a:pPr defTabSz="309563">
                <a:defRPr sz="3200">
                  <a:solidFill>
                    <a:srgbClr val="FFFFFF"/>
                  </a:solidFill>
                  <a:latin typeface="Helvetica Neue Medium"/>
                  <a:ea typeface="Helvetica Neue Medium"/>
                  <a:cs typeface="Helvetica Neue Medium"/>
                  <a:sym typeface="Helvetica Neue Medium"/>
                </a:defRPr>
              </a:pPr>
              <a:endParaRPr sz="1200"/>
            </a:p>
          </p:txBody>
        </p:sp>
        <p:pic>
          <p:nvPicPr>
            <p:cNvPr id="7" name="landmodel.png" descr="landmodel.png">
              <a:extLst>
                <a:ext uri="{FF2B5EF4-FFF2-40B4-BE49-F238E27FC236}">
                  <a16:creationId xmlns:a16="http://schemas.microsoft.com/office/drawing/2014/main" id="{3E77843C-0564-5AA1-1087-BCA294711257}"/>
                </a:ext>
              </a:extLst>
            </p:cNvPr>
            <p:cNvPicPr>
              <a:picLocks noChangeAspect="1"/>
            </p:cNvPicPr>
            <p:nvPr/>
          </p:nvPicPr>
          <p:blipFill>
            <a:blip r:embed="rId3"/>
            <a:stretch>
              <a:fillRect/>
            </a:stretch>
          </p:blipFill>
          <p:spPr>
            <a:xfrm>
              <a:off x="521149" y="1983197"/>
              <a:ext cx="3404144" cy="4206329"/>
            </a:xfrm>
            <a:prstGeom prst="rect">
              <a:avLst/>
            </a:prstGeom>
            <a:ln w="12700">
              <a:miter lim="400000"/>
            </a:ln>
          </p:spPr>
        </p:pic>
      </p:grpSp>
      <p:sp>
        <p:nvSpPr>
          <p:cNvPr id="8" name="Title 1">
            <a:extLst>
              <a:ext uri="{FF2B5EF4-FFF2-40B4-BE49-F238E27FC236}">
                <a16:creationId xmlns:a16="http://schemas.microsoft.com/office/drawing/2014/main" id="{BC55753E-720C-750A-830B-4DA9510ABD33}"/>
              </a:ext>
            </a:extLst>
          </p:cNvPr>
          <p:cNvSpPr>
            <a:spLocks noGrp="1"/>
          </p:cNvSpPr>
          <p:nvPr>
            <p:ph type="title"/>
          </p:nvPr>
        </p:nvSpPr>
        <p:spPr>
          <a:xfrm>
            <a:off x="329355" y="776452"/>
            <a:ext cx="10972800" cy="914468"/>
          </a:xfrm>
        </p:spPr>
        <p:txBody>
          <a:bodyPr/>
          <a:lstStyle/>
          <a:p>
            <a:r>
              <a:rPr lang="en-US" dirty="0"/>
              <a:t>E3SM Land Model (ELM): focus on carbon and energy cycle</a:t>
            </a:r>
          </a:p>
        </p:txBody>
      </p:sp>
      <p:pic>
        <p:nvPicPr>
          <p:cNvPr id="10" name="US-MOz_model_ens.png" descr="US-MOz_model_ens.png">
            <a:extLst>
              <a:ext uri="{FF2B5EF4-FFF2-40B4-BE49-F238E27FC236}">
                <a16:creationId xmlns:a16="http://schemas.microsoft.com/office/drawing/2014/main" id="{DD6C29EF-A851-7156-D85F-4E28655D6C84}"/>
              </a:ext>
            </a:extLst>
          </p:cNvPr>
          <p:cNvPicPr>
            <a:picLocks noChangeAspect="1"/>
          </p:cNvPicPr>
          <p:nvPr/>
        </p:nvPicPr>
        <p:blipFill>
          <a:blip r:embed="rId4"/>
          <a:stretch>
            <a:fillRect/>
          </a:stretch>
        </p:blipFill>
        <p:spPr>
          <a:xfrm>
            <a:off x="6297142" y="4628821"/>
            <a:ext cx="5330137" cy="1776713"/>
          </a:xfrm>
          <a:prstGeom prst="rect">
            <a:avLst/>
          </a:prstGeom>
          <a:ln w="12700">
            <a:miter lim="400000"/>
          </a:ln>
        </p:spPr>
      </p:pic>
      <p:grpSp>
        <p:nvGrpSpPr>
          <p:cNvPr id="11" name="GPP_ens_mean_172.png">
            <a:extLst>
              <a:ext uri="{FF2B5EF4-FFF2-40B4-BE49-F238E27FC236}">
                <a16:creationId xmlns:a16="http://schemas.microsoft.com/office/drawing/2014/main" id="{BC11DE98-680B-239E-DA4D-AAB298D2A5E8}"/>
              </a:ext>
            </a:extLst>
          </p:cNvPr>
          <p:cNvGrpSpPr/>
          <p:nvPr/>
        </p:nvGrpSpPr>
        <p:grpSpPr>
          <a:xfrm>
            <a:off x="6898441" y="1716168"/>
            <a:ext cx="4127537" cy="2912653"/>
            <a:chOff x="0" y="0"/>
            <a:chExt cx="6043957" cy="4182748"/>
          </a:xfrm>
        </p:grpSpPr>
        <p:pic>
          <p:nvPicPr>
            <p:cNvPr id="12" name="GPP_ens_mean_172.png" descr="GPP_ens_mean_172.png">
              <a:extLst>
                <a:ext uri="{FF2B5EF4-FFF2-40B4-BE49-F238E27FC236}">
                  <a16:creationId xmlns:a16="http://schemas.microsoft.com/office/drawing/2014/main" id="{11E3DFF5-19C8-75C0-9E2F-DF2FA0839FAE}"/>
                </a:ext>
              </a:extLst>
            </p:cNvPr>
            <p:cNvPicPr>
              <a:picLocks noChangeAspect="1"/>
            </p:cNvPicPr>
            <p:nvPr/>
          </p:nvPicPr>
          <p:blipFill>
            <a:blip r:embed="rId5"/>
            <a:stretch>
              <a:fillRect/>
            </a:stretch>
          </p:blipFill>
          <p:spPr>
            <a:xfrm>
              <a:off x="127000" y="88900"/>
              <a:ext cx="5789958" cy="3852549"/>
            </a:xfrm>
            <a:prstGeom prst="rect">
              <a:avLst/>
            </a:prstGeom>
            <a:ln>
              <a:noFill/>
            </a:ln>
            <a:effectLst/>
          </p:spPr>
        </p:pic>
        <p:pic>
          <p:nvPicPr>
            <p:cNvPr id="13" name="GPP_ens_mean_172.png" descr="GPP_ens_mean_172.png">
              <a:extLst>
                <a:ext uri="{FF2B5EF4-FFF2-40B4-BE49-F238E27FC236}">
                  <a16:creationId xmlns:a16="http://schemas.microsoft.com/office/drawing/2014/main" id="{A7621BB8-E6B8-C8E7-124F-432B6DCC2F94}"/>
                </a:ext>
              </a:extLst>
            </p:cNvPr>
            <p:cNvPicPr>
              <a:picLocks/>
            </p:cNvPicPr>
            <p:nvPr/>
          </p:nvPicPr>
          <p:blipFill>
            <a:blip r:embed="rId6"/>
            <a:stretch>
              <a:fillRect/>
            </a:stretch>
          </p:blipFill>
          <p:spPr>
            <a:xfrm>
              <a:off x="0" y="0"/>
              <a:ext cx="6043958" cy="4182749"/>
            </a:xfrm>
            <a:prstGeom prst="rect">
              <a:avLst/>
            </a:prstGeom>
            <a:effectLst/>
          </p:spPr>
        </p:pic>
      </p:grpSp>
      <p:sp>
        <p:nvSpPr>
          <p:cNvPr id="15" name="TextBox 14">
            <a:extLst>
              <a:ext uri="{FF2B5EF4-FFF2-40B4-BE49-F238E27FC236}">
                <a16:creationId xmlns:a16="http://schemas.microsoft.com/office/drawing/2014/main" id="{A9F88345-62CD-B40C-F308-52E517A4B1CE}"/>
              </a:ext>
            </a:extLst>
          </p:cNvPr>
          <p:cNvSpPr txBox="1"/>
          <p:nvPr/>
        </p:nvSpPr>
        <p:spPr>
          <a:xfrm>
            <a:off x="4000501" y="1812690"/>
            <a:ext cx="3015172" cy="2031325"/>
          </a:xfrm>
          <a:prstGeom prst="rect">
            <a:avLst/>
          </a:prstGeom>
          <a:noFill/>
        </p:spPr>
        <p:txBody>
          <a:bodyPr wrap="square">
            <a:spAutoFit/>
          </a:bodyPr>
          <a:lstStyle/>
          <a:p>
            <a:pPr algn="ctr"/>
            <a:r>
              <a:rPr lang="en-US" dirty="0"/>
              <a:t>Satellite Phenology version used for this study       (close to CLM4.5)</a:t>
            </a:r>
          </a:p>
          <a:p>
            <a:pPr algn="ctr"/>
            <a:endParaRPr lang="en-US" dirty="0"/>
          </a:p>
          <a:p>
            <a:pPr algn="ctr"/>
            <a:r>
              <a:rPr lang="en-US" dirty="0"/>
              <a:t>Quantity of Interest: </a:t>
            </a:r>
          </a:p>
          <a:p>
            <a:pPr algn="ctr"/>
            <a:r>
              <a:rPr lang="en-US" dirty="0"/>
              <a:t>Gross primary productivity (GPP)…</a:t>
            </a:r>
          </a:p>
        </p:txBody>
      </p:sp>
      <p:sp>
        <p:nvSpPr>
          <p:cNvPr id="16" name="TextBox 15">
            <a:extLst>
              <a:ext uri="{FF2B5EF4-FFF2-40B4-BE49-F238E27FC236}">
                <a16:creationId xmlns:a16="http://schemas.microsoft.com/office/drawing/2014/main" id="{A6A6BC0C-214D-423B-17A8-BB3C6122BE23}"/>
              </a:ext>
            </a:extLst>
          </p:cNvPr>
          <p:cNvSpPr txBox="1"/>
          <p:nvPr/>
        </p:nvSpPr>
        <p:spPr>
          <a:xfrm>
            <a:off x="4203818" y="4011380"/>
            <a:ext cx="2634054" cy="369332"/>
          </a:xfrm>
          <a:prstGeom prst="rect">
            <a:avLst/>
          </a:prstGeom>
          <a:noFill/>
        </p:spPr>
        <p:txBody>
          <a:bodyPr wrap="none" rtlCol="0">
            <a:spAutoFit/>
          </a:bodyPr>
          <a:lstStyle/>
          <a:p>
            <a:pPr algn="l"/>
            <a:r>
              <a:rPr lang="en-US" dirty="0">
                <a:solidFill>
                  <a:schemeClr val="tx1">
                    <a:lumMod val="75000"/>
                    <a:lumOff val="25000"/>
                  </a:schemeClr>
                </a:solidFill>
              </a:rPr>
              <a:t>… resolved in space, …</a:t>
            </a:r>
          </a:p>
        </p:txBody>
      </p:sp>
      <p:sp>
        <p:nvSpPr>
          <p:cNvPr id="17" name="TextBox 16">
            <a:extLst>
              <a:ext uri="{FF2B5EF4-FFF2-40B4-BE49-F238E27FC236}">
                <a16:creationId xmlns:a16="http://schemas.microsoft.com/office/drawing/2014/main" id="{BD0D7A6A-C329-2BDA-5DFC-61EBB5CF3E2C}"/>
              </a:ext>
            </a:extLst>
          </p:cNvPr>
          <p:cNvSpPr txBox="1"/>
          <p:nvPr/>
        </p:nvSpPr>
        <p:spPr>
          <a:xfrm>
            <a:off x="4226901" y="4711516"/>
            <a:ext cx="1672253" cy="369332"/>
          </a:xfrm>
          <a:prstGeom prst="rect">
            <a:avLst/>
          </a:prstGeom>
          <a:noFill/>
        </p:spPr>
        <p:txBody>
          <a:bodyPr wrap="none" rtlCol="0">
            <a:spAutoFit/>
          </a:bodyPr>
          <a:lstStyle/>
          <a:p>
            <a:pPr algn="l"/>
            <a:r>
              <a:rPr lang="en-US" dirty="0">
                <a:solidFill>
                  <a:schemeClr val="tx1">
                    <a:lumMod val="75000"/>
                    <a:lumOff val="25000"/>
                  </a:schemeClr>
                </a:solidFill>
              </a:rPr>
              <a:t>… and in time.</a:t>
            </a:r>
          </a:p>
        </p:txBody>
      </p:sp>
      <p:cxnSp>
        <p:nvCxnSpPr>
          <p:cNvPr id="19" name="Straight Connector 18">
            <a:extLst>
              <a:ext uri="{FF2B5EF4-FFF2-40B4-BE49-F238E27FC236}">
                <a16:creationId xmlns:a16="http://schemas.microsoft.com/office/drawing/2014/main" id="{AD77378C-DBE6-F4E4-B166-A5654D58B058}"/>
              </a:ext>
            </a:extLst>
          </p:cNvPr>
          <p:cNvCxnSpPr>
            <a:cxnSpLocks/>
          </p:cNvCxnSpPr>
          <p:nvPr/>
        </p:nvCxnSpPr>
        <p:spPr>
          <a:xfrm>
            <a:off x="5899154" y="4896182"/>
            <a:ext cx="792074" cy="620995"/>
          </a:xfrm>
          <a:prstGeom prst="line">
            <a:avLst/>
          </a:prstGeom>
          <a:ln w="2222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BFB27223-1214-D785-623B-DFC91C7CBC00}"/>
              </a:ext>
            </a:extLst>
          </p:cNvPr>
          <p:cNvCxnSpPr>
            <a:cxnSpLocks/>
          </p:cNvCxnSpPr>
          <p:nvPr/>
        </p:nvCxnSpPr>
        <p:spPr>
          <a:xfrm flipV="1">
            <a:off x="6069935" y="3677389"/>
            <a:ext cx="715710" cy="330436"/>
          </a:xfrm>
          <a:prstGeom prst="line">
            <a:avLst/>
          </a:prstGeom>
          <a:ln w="2222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9536588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D631E7C5-C0B4-A1F4-BAFD-4694BA1C1E25}"/>
              </a:ext>
            </a:extLst>
          </p:cNvPr>
          <p:cNvSpPr>
            <a:spLocks noGrp="1"/>
          </p:cNvSpPr>
          <p:nvPr>
            <p:ph type="sldNum" sz="quarter" idx="12"/>
          </p:nvPr>
        </p:nvSpPr>
        <p:spPr/>
        <p:txBody>
          <a:bodyPr/>
          <a:lstStyle/>
          <a:p>
            <a:fld id="{6078145F-DD4D-194F-AAD8-F6593843D0CB}" type="slidenum">
              <a:rPr lang="en-US" smtClean="0"/>
              <a:t>30</a:t>
            </a:fld>
            <a:endParaRPr lang="en-US"/>
          </a:p>
        </p:txBody>
      </p:sp>
      <p:pic>
        <p:nvPicPr>
          <p:cNvPr id="3" name="Picture 2" descr="A map of the world&#10;&#10;Description automatically generated">
            <a:extLst>
              <a:ext uri="{FF2B5EF4-FFF2-40B4-BE49-F238E27FC236}">
                <a16:creationId xmlns:a16="http://schemas.microsoft.com/office/drawing/2014/main" id="{B41CA2F3-8292-51FA-64C5-4B507E33609A}"/>
              </a:ext>
            </a:extLst>
          </p:cNvPr>
          <p:cNvPicPr>
            <a:picLocks noChangeAspect="1"/>
          </p:cNvPicPr>
          <p:nvPr/>
        </p:nvPicPr>
        <p:blipFill>
          <a:blip r:embed="rId3"/>
          <a:stretch>
            <a:fillRect/>
          </a:stretch>
        </p:blipFill>
        <p:spPr>
          <a:xfrm>
            <a:off x="685327" y="1592850"/>
            <a:ext cx="3466424" cy="2445603"/>
          </a:xfrm>
          <a:prstGeom prst="rect">
            <a:avLst/>
          </a:prstGeom>
        </p:spPr>
      </p:pic>
      <p:pic>
        <p:nvPicPr>
          <p:cNvPr id="8" name="Picture 7" descr="A map of the world&#10;&#10;Description automatically generated">
            <a:extLst>
              <a:ext uri="{FF2B5EF4-FFF2-40B4-BE49-F238E27FC236}">
                <a16:creationId xmlns:a16="http://schemas.microsoft.com/office/drawing/2014/main" id="{B9CCE66E-6635-621F-3AFC-61EDA603050E}"/>
              </a:ext>
            </a:extLst>
          </p:cNvPr>
          <p:cNvPicPr>
            <a:picLocks noChangeAspect="1"/>
          </p:cNvPicPr>
          <p:nvPr/>
        </p:nvPicPr>
        <p:blipFill>
          <a:blip r:embed="rId4"/>
          <a:stretch>
            <a:fillRect/>
          </a:stretch>
        </p:blipFill>
        <p:spPr>
          <a:xfrm>
            <a:off x="685327" y="4325056"/>
            <a:ext cx="3466424" cy="2445603"/>
          </a:xfrm>
          <a:prstGeom prst="rect">
            <a:avLst/>
          </a:prstGeom>
        </p:spPr>
      </p:pic>
      <p:pic>
        <p:nvPicPr>
          <p:cNvPr id="13" name="Picture 12" descr="A map of the world&#10;&#10;Description automatically generated">
            <a:extLst>
              <a:ext uri="{FF2B5EF4-FFF2-40B4-BE49-F238E27FC236}">
                <a16:creationId xmlns:a16="http://schemas.microsoft.com/office/drawing/2014/main" id="{D996B548-4AC5-F128-F9C6-9F0AE34AC9F9}"/>
              </a:ext>
            </a:extLst>
          </p:cNvPr>
          <p:cNvPicPr>
            <a:picLocks noChangeAspect="1"/>
          </p:cNvPicPr>
          <p:nvPr/>
        </p:nvPicPr>
        <p:blipFill>
          <a:blip r:embed="rId5"/>
          <a:stretch>
            <a:fillRect/>
          </a:stretch>
        </p:blipFill>
        <p:spPr>
          <a:xfrm>
            <a:off x="4411369" y="1592850"/>
            <a:ext cx="3466425" cy="2445604"/>
          </a:xfrm>
          <a:prstGeom prst="rect">
            <a:avLst/>
          </a:prstGeom>
        </p:spPr>
      </p:pic>
      <p:pic>
        <p:nvPicPr>
          <p:cNvPr id="17" name="Picture 16" descr="A map of the world&#10;&#10;Description automatically generated">
            <a:extLst>
              <a:ext uri="{FF2B5EF4-FFF2-40B4-BE49-F238E27FC236}">
                <a16:creationId xmlns:a16="http://schemas.microsoft.com/office/drawing/2014/main" id="{887023E3-15A6-79A6-A998-439019C00803}"/>
              </a:ext>
            </a:extLst>
          </p:cNvPr>
          <p:cNvPicPr>
            <a:picLocks noChangeAspect="1"/>
          </p:cNvPicPr>
          <p:nvPr/>
        </p:nvPicPr>
        <p:blipFill>
          <a:blip r:embed="rId6"/>
          <a:stretch>
            <a:fillRect/>
          </a:stretch>
        </p:blipFill>
        <p:spPr>
          <a:xfrm>
            <a:off x="4411370" y="4325055"/>
            <a:ext cx="3466424" cy="2445603"/>
          </a:xfrm>
          <a:prstGeom prst="rect">
            <a:avLst/>
          </a:prstGeom>
        </p:spPr>
      </p:pic>
      <p:sp>
        <p:nvSpPr>
          <p:cNvPr id="20" name="TextBox 19">
            <a:extLst>
              <a:ext uri="{FF2B5EF4-FFF2-40B4-BE49-F238E27FC236}">
                <a16:creationId xmlns:a16="http://schemas.microsoft.com/office/drawing/2014/main" id="{1865E811-8953-6819-E15E-7B8A03B5613E}"/>
              </a:ext>
            </a:extLst>
          </p:cNvPr>
          <p:cNvSpPr txBox="1"/>
          <p:nvPr/>
        </p:nvSpPr>
        <p:spPr>
          <a:xfrm rot="16200000">
            <a:off x="-275175" y="2584818"/>
            <a:ext cx="1074333" cy="461665"/>
          </a:xfrm>
          <a:prstGeom prst="rect">
            <a:avLst/>
          </a:prstGeom>
          <a:noFill/>
        </p:spPr>
        <p:txBody>
          <a:bodyPr wrap="none" rtlCol="0">
            <a:spAutoFit/>
          </a:bodyPr>
          <a:lstStyle/>
          <a:p>
            <a:pPr algn="l"/>
            <a:r>
              <a:rPr lang="en-US" sz="2400" dirty="0">
                <a:solidFill>
                  <a:schemeClr val="tx1">
                    <a:lumMod val="75000"/>
                    <a:lumOff val="25000"/>
                  </a:schemeClr>
                </a:solidFill>
              </a:rPr>
              <a:t>Winter</a:t>
            </a:r>
          </a:p>
        </p:txBody>
      </p:sp>
      <p:sp>
        <p:nvSpPr>
          <p:cNvPr id="21" name="TextBox 20">
            <a:extLst>
              <a:ext uri="{FF2B5EF4-FFF2-40B4-BE49-F238E27FC236}">
                <a16:creationId xmlns:a16="http://schemas.microsoft.com/office/drawing/2014/main" id="{4F1E11A2-CC52-0F93-4459-8C76C6952FC8}"/>
              </a:ext>
            </a:extLst>
          </p:cNvPr>
          <p:cNvSpPr txBox="1"/>
          <p:nvPr/>
        </p:nvSpPr>
        <p:spPr>
          <a:xfrm rot="16200000">
            <a:off x="-412231" y="5111928"/>
            <a:ext cx="1348446" cy="461665"/>
          </a:xfrm>
          <a:prstGeom prst="rect">
            <a:avLst/>
          </a:prstGeom>
          <a:noFill/>
        </p:spPr>
        <p:txBody>
          <a:bodyPr wrap="none" rtlCol="0">
            <a:spAutoFit/>
          </a:bodyPr>
          <a:lstStyle/>
          <a:p>
            <a:pPr algn="l"/>
            <a:r>
              <a:rPr lang="en-US" sz="2400" dirty="0">
                <a:solidFill>
                  <a:schemeClr val="tx1">
                    <a:lumMod val="75000"/>
                    <a:lumOff val="25000"/>
                  </a:schemeClr>
                </a:solidFill>
              </a:rPr>
              <a:t>Summer</a:t>
            </a:r>
          </a:p>
        </p:txBody>
      </p:sp>
      <p:sp>
        <p:nvSpPr>
          <p:cNvPr id="22" name="TextBox 21">
            <a:extLst>
              <a:ext uri="{FF2B5EF4-FFF2-40B4-BE49-F238E27FC236}">
                <a16:creationId xmlns:a16="http://schemas.microsoft.com/office/drawing/2014/main" id="{3C0E8B52-825C-0195-9CB2-32EB9E83F468}"/>
              </a:ext>
            </a:extLst>
          </p:cNvPr>
          <p:cNvSpPr txBox="1"/>
          <p:nvPr/>
        </p:nvSpPr>
        <p:spPr>
          <a:xfrm>
            <a:off x="1114513" y="1121581"/>
            <a:ext cx="2826415" cy="369332"/>
          </a:xfrm>
          <a:prstGeom prst="rect">
            <a:avLst/>
          </a:prstGeom>
          <a:noFill/>
        </p:spPr>
        <p:txBody>
          <a:bodyPr wrap="none" rtlCol="0">
            <a:spAutoFit/>
          </a:bodyPr>
          <a:lstStyle/>
          <a:p>
            <a:pPr algn="l"/>
            <a:r>
              <a:rPr lang="en-US" dirty="0">
                <a:solidFill>
                  <a:schemeClr val="tx1">
                    <a:lumMod val="75000"/>
                    <a:lumOff val="25000"/>
                  </a:schemeClr>
                </a:solidFill>
              </a:rPr>
              <a:t>Nominal parameter (</a:t>
            </a:r>
            <a:r>
              <a:rPr lang="en-US" dirty="0">
                <a:solidFill>
                  <a:srgbClr val="FF0000"/>
                </a:solidFill>
              </a:rPr>
              <a:t>prior</a:t>
            </a:r>
            <a:r>
              <a:rPr lang="en-US" dirty="0">
                <a:solidFill>
                  <a:schemeClr val="tx1">
                    <a:lumMod val="75000"/>
                    <a:lumOff val="25000"/>
                  </a:schemeClr>
                </a:solidFill>
              </a:rPr>
              <a:t>)</a:t>
            </a:r>
          </a:p>
        </p:txBody>
      </p:sp>
      <p:sp>
        <p:nvSpPr>
          <p:cNvPr id="23" name="TextBox 22">
            <a:extLst>
              <a:ext uri="{FF2B5EF4-FFF2-40B4-BE49-F238E27FC236}">
                <a16:creationId xmlns:a16="http://schemas.microsoft.com/office/drawing/2014/main" id="{176D9353-4A40-0B88-4B98-988A00DAF25D}"/>
              </a:ext>
            </a:extLst>
          </p:cNvPr>
          <p:cNvSpPr txBox="1"/>
          <p:nvPr/>
        </p:nvSpPr>
        <p:spPr>
          <a:xfrm>
            <a:off x="4977032" y="1121581"/>
            <a:ext cx="2544286" cy="369332"/>
          </a:xfrm>
          <a:prstGeom prst="rect">
            <a:avLst/>
          </a:prstGeom>
          <a:noFill/>
        </p:spPr>
        <p:txBody>
          <a:bodyPr wrap="none" rtlCol="0">
            <a:spAutoFit/>
          </a:bodyPr>
          <a:lstStyle/>
          <a:p>
            <a:pPr algn="l"/>
            <a:r>
              <a:rPr lang="en-US" dirty="0">
                <a:solidFill>
                  <a:schemeClr val="tx1">
                    <a:lumMod val="75000"/>
                    <a:lumOff val="25000"/>
                  </a:schemeClr>
                </a:solidFill>
              </a:rPr>
              <a:t>Max a </a:t>
            </a:r>
            <a:r>
              <a:rPr lang="en-US" dirty="0">
                <a:solidFill>
                  <a:srgbClr val="0000FF"/>
                </a:solidFill>
              </a:rPr>
              <a:t>posteriori</a:t>
            </a:r>
            <a:r>
              <a:rPr lang="en-US" dirty="0">
                <a:solidFill>
                  <a:schemeClr val="tx1">
                    <a:lumMod val="75000"/>
                    <a:lumOff val="25000"/>
                  </a:schemeClr>
                </a:solidFill>
              </a:rPr>
              <a:t> (MAP)</a:t>
            </a:r>
          </a:p>
        </p:txBody>
      </p:sp>
      <p:pic>
        <p:nvPicPr>
          <p:cNvPr id="27" name="Picture 26" descr="A map of the world&#10;&#10;Description automatically generated">
            <a:extLst>
              <a:ext uri="{FF2B5EF4-FFF2-40B4-BE49-F238E27FC236}">
                <a16:creationId xmlns:a16="http://schemas.microsoft.com/office/drawing/2014/main" id="{F353442D-C9AB-CEF2-5683-205BAA4596C4}"/>
              </a:ext>
            </a:extLst>
          </p:cNvPr>
          <p:cNvPicPr>
            <a:picLocks noChangeAspect="1"/>
          </p:cNvPicPr>
          <p:nvPr/>
        </p:nvPicPr>
        <p:blipFill>
          <a:blip r:embed="rId7"/>
          <a:stretch>
            <a:fillRect/>
          </a:stretch>
        </p:blipFill>
        <p:spPr>
          <a:xfrm>
            <a:off x="8130295" y="1592850"/>
            <a:ext cx="3466424" cy="2445603"/>
          </a:xfrm>
          <a:prstGeom prst="rect">
            <a:avLst/>
          </a:prstGeom>
        </p:spPr>
      </p:pic>
      <p:pic>
        <p:nvPicPr>
          <p:cNvPr id="29" name="Picture 28" descr="A map of the world&#10;&#10;Description automatically generated">
            <a:extLst>
              <a:ext uri="{FF2B5EF4-FFF2-40B4-BE49-F238E27FC236}">
                <a16:creationId xmlns:a16="http://schemas.microsoft.com/office/drawing/2014/main" id="{97D3F0E4-2522-569C-09AC-6FFADC1D7B26}"/>
              </a:ext>
            </a:extLst>
          </p:cNvPr>
          <p:cNvPicPr>
            <a:picLocks noChangeAspect="1"/>
          </p:cNvPicPr>
          <p:nvPr/>
        </p:nvPicPr>
        <p:blipFill>
          <a:blip r:embed="rId8"/>
          <a:stretch>
            <a:fillRect/>
          </a:stretch>
        </p:blipFill>
        <p:spPr>
          <a:xfrm>
            <a:off x="8130295" y="4325054"/>
            <a:ext cx="3466425" cy="2445604"/>
          </a:xfrm>
          <a:prstGeom prst="rect">
            <a:avLst/>
          </a:prstGeom>
        </p:spPr>
      </p:pic>
      <p:sp>
        <p:nvSpPr>
          <p:cNvPr id="31" name="TextBox 30">
            <a:extLst>
              <a:ext uri="{FF2B5EF4-FFF2-40B4-BE49-F238E27FC236}">
                <a16:creationId xmlns:a16="http://schemas.microsoft.com/office/drawing/2014/main" id="{DFC5D941-7360-255A-7F6B-71CC965BDB6A}"/>
              </a:ext>
            </a:extLst>
          </p:cNvPr>
          <p:cNvSpPr txBox="1"/>
          <p:nvPr/>
        </p:nvSpPr>
        <p:spPr>
          <a:xfrm>
            <a:off x="8982496" y="1121581"/>
            <a:ext cx="1762021" cy="369332"/>
          </a:xfrm>
          <a:prstGeom prst="rect">
            <a:avLst/>
          </a:prstGeom>
          <a:noFill/>
        </p:spPr>
        <p:txBody>
          <a:bodyPr wrap="none" rtlCol="0">
            <a:spAutoFit/>
          </a:bodyPr>
          <a:lstStyle/>
          <a:p>
            <a:pPr algn="l"/>
            <a:r>
              <a:rPr lang="en-US" dirty="0">
                <a:solidFill>
                  <a:schemeClr val="tx1">
                    <a:lumMod val="75000"/>
                    <a:lumOff val="25000"/>
                  </a:schemeClr>
                </a:solidFill>
              </a:rPr>
              <a:t>Reference data</a:t>
            </a:r>
          </a:p>
        </p:txBody>
      </p:sp>
    </p:spTree>
    <p:extLst>
      <p:ext uri="{BB962C8B-B14F-4D97-AF65-F5344CB8AC3E}">
        <p14:creationId xmlns:p14="http://schemas.microsoft.com/office/powerpoint/2010/main" val="629353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D631E7C5-C0B4-A1F4-BAFD-4694BA1C1E25}"/>
              </a:ext>
            </a:extLst>
          </p:cNvPr>
          <p:cNvSpPr>
            <a:spLocks noGrp="1"/>
          </p:cNvSpPr>
          <p:nvPr>
            <p:ph type="sldNum" sz="quarter" idx="12"/>
          </p:nvPr>
        </p:nvSpPr>
        <p:spPr/>
        <p:txBody>
          <a:bodyPr/>
          <a:lstStyle/>
          <a:p>
            <a:fld id="{6078145F-DD4D-194F-AAD8-F6593843D0CB}" type="slidenum">
              <a:rPr lang="en-US" smtClean="0"/>
              <a:t>31</a:t>
            </a:fld>
            <a:endParaRPr lang="en-US"/>
          </a:p>
        </p:txBody>
      </p:sp>
      <p:pic>
        <p:nvPicPr>
          <p:cNvPr id="7" name="Picture 6" descr="A blue graph with black lines&#10;&#10;Description automatically generated">
            <a:extLst>
              <a:ext uri="{FF2B5EF4-FFF2-40B4-BE49-F238E27FC236}">
                <a16:creationId xmlns:a16="http://schemas.microsoft.com/office/drawing/2014/main" id="{FBFE771E-CC5F-7CA9-EEBB-89CF55720ED6}"/>
              </a:ext>
            </a:extLst>
          </p:cNvPr>
          <p:cNvPicPr>
            <a:picLocks noChangeAspect="1"/>
          </p:cNvPicPr>
          <p:nvPr/>
        </p:nvPicPr>
        <p:blipFill>
          <a:blip r:embed="rId3"/>
          <a:stretch>
            <a:fillRect/>
          </a:stretch>
        </p:blipFill>
        <p:spPr>
          <a:xfrm>
            <a:off x="557190" y="2439936"/>
            <a:ext cx="4414860" cy="4414860"/>
          </a:xfrm>
          <a:prstGeom prst="rect">
            <a:avLst/>
          </a:prstGeom>
        </p:spPr>
      </p:pic>
      <p:pic>
        <p:nvPicPr>
          <p:cNvPr id="9" name="Picture 8" descr="A map of the world&#10;&#10;Description automatically generated">
            <a:extLst>
              <a:ext uri="{FF2B5EF4-FFF2-40B4-BE49-F238E27FC236}">
                <a16:creationId xmlns:a16="http://schemas.microsoft.com/office/drawing/2014/main" id="{C83833F5-91BA-9749-6509-F6DC048397A5}"/>
              </a:ext>
            </a:extLst>
          </p:cNvPr>
          <p:cNvPicPr>
            <a:picLocks noChangeAspect="1"/>
          </p:cNvPicPr>
          <p:nvPr/>
        </p:nvPicPr>
        <p:blipFill>
          <a:blip r:embed="rId4"/>
          <a:stretch>
            <a:fillRect/>
          </a:stretch>
        </p:blipFill>
        <p:spPr>
          <a:xfrm>
            <a:off x="5839481" y="2866671"/>
            <a:ext cx="5795329" cy="3860510"/>
          </a:xfrm>
          <a:prstGeom prst="rect">
            <a:avLst/>
          </a:prstGeom>
        </p:spPr>
      </p:pic>
      <p:sp>
        <p:nvSpPr>
          <p:cNvPr id="10" name="TextBox 9">
            <a:extLst>
              <a:ext uri="{FF2B5EF4-FFF2-40B4-BE49-F238E27FC236}">
                <a16:creationId xmlns:a16="http://schemas.microsoft.com/office/drawing/2014/main" id="{C678D609-FEF7-1EEA-7DF2-4E1F92C69162}"/>
              </a:ext>
            </a:extLst>
          </p:cNvPr>
          <p:cNvSpPr txBox="1"/>
          <p:nvPr/>
        </p:nvSpPr>
        <p:spPr>
          <a:xfrm>
            <a:off x="1007712" y="2323585"/>
            <a:ext cx="3796232" cy="430887"/>
          </a:xfrm>
          <a:prstGeom prst="rect">
            <a:avLst/>
          </a:prstGeom>
          <a:noFill/>
        </p:spPr>
        <p:txBody>
          <a:bodyPr wrap="none" rtlCol="0">
            <a:spAutoFit/>
          </a:bodyPr>
          <a:lstStyle/>
          <a:p>
            <a:pPr algn="l"/>
            <a:r>
              <a:rPr lang="en-US" sz="2200" dirty="0">
                <a:solidFill>
                  <a:schemeClr val="tx1">
                    <a:lumMod val="75000"/>
                    <a:lumOff val="25000"/>
                  </a:schemeClr>
                </a:solidFill>
              </a:rPr>
              <a:t>Fixed global </a:t>
            </a:r>
            <a:r>
              <a:rPr lang="en-US" sz="2200" dirty="0" err="1">
                <a:solidFill>
                  <a:schemeClr val="tx1">
                    <a:lumMod val="75000"/>
                    <a:lumOff val="25000"/>
                  </a:schemeClr>
                </a:solidFill>
              </a:rPr>
              <a:t>fLNR</a:t>
            </a:r>
            <a:r>
              <a:rPr lang="en-US" sz="2200" dirty="0">
                <a:solidFill>
                  <a:schemeClr val="tx1">
                    <a:lumMod val="75000"/>
                    <a:lumOff val="25000"/>
                  </a:schemeClr>
                </a:solidFill>
              </a:rPr>
              <a:t> parameter</a:t>
            </a:r>
          </a:p>
        </p:txBody>
      </p:sp>
      <p:sp>
        <p:nvSpPr>
          <p:cNvPr id="11" name="TextBox 10">
            <a:extLst>
              <a:ext uri="{FF2B5EF4-FFF2-40B4-BE49-F238E27FC236}">
                <a16:creationId xmlns:a16="http://schemas.microsoft.com/office/drawing/2014/main" id="{C1B68785-EC61-4CFC-8DB2-C1C8AA57C75D}"/>
              </a:ext>
            </a:extLst>
          </p:cNvPr>
          <p:cNvSpPr txBox="1"/>
          <p:nvPr/>
        </p:nvSpPr>
        <p:spPr>
          <a:xfrm>
            <a:off x="7388057" y="2323585"/>
            <a:ext cx="2948243" cy="430887"/>
          </a:xfrm>
          <a:prstGeom prst="rect">
            <a:avLst/>
          </a:prstGeom>
          <a:noFill/>
        </p:spPr>
        <p:txBody>
          <a:bodyPr wrap="none" rtlCol="0">
            <a:spAutoFit/>
          </a:bodyPr>
          <a:lstStyle/>
          <a:p>
            <a:pPr algn="l"/>
            <a:r>
              <a:rPr lang="en-US" sz="2200" dirty="0">
                <a:solidFill>
                  <a:schemeClr val="tx1">
                    <a:lumMod val="75000"/>
                    <a:lumOff val="25000"/>
                  </a:schemeClr>
                </a:solidFill>
              </a:rPr>
              <a:t>Local </a:t>
            </a:r>
            <a:r>
              <a:rPr lang="en-US" sz="2200" dirty="0" err="1">
                <a:solidFill>
                  <a:schemeClr val="tx1">
                    <a:lumMod val="75000"/>
                    <a:lumOff val="25000"/>
                  </a:schemeClr>
                </a:solidFill>
              </a:rPr>
              <a:t>fLNR</a:t>
            </a:r>
            <a:r>
              <a:rPr lang="en-US" sz="2200" dirty="0">
                <a:solidFill>
                  <a:schemeClr val="tx1">
                    <a:lumMod val="75000"/>
                    <a:lumOff val="25000"/>
                  </a:schemeClr>
                </a:solidFill>
              </a:rPr>
              <a:t> parameter</a:t>
            </a:r>
          </a:p>
        </p:txBody>
      </p:sp>
      <p:sp>
        <p:nvSpPr>
          <p:cNvPr id="13" name="Title 1">
            <a:extLst>
              <a:ext uri="{FF2B5EF4-FFF2-40B4-BE49-F238E27FC236}">
                <a16:creationId xmlns:a16="http://schemas.microsoft.com/office/drawing/2014/main" id="{D61AC9E4-47C9-A469-834A-EC6314034B3C}"/>
              </a:ext>
            </a:extLst>
          </p:cNvPr>
          <p:cNvSpPr>
            <a:spLocks noGrp="1"/>
          </p:cNvSpPr>
          <p:nvPr>
            <p:ph type="title"/>
          </p:nvPr>
        </p:nvSpPr>
        <p:spPr>
          <a:xfrm>
            <a:off x="612817" y="1154746"/>
            <a:ext cx="11394125" cy="978853"/>
          </a:xfrm>
        </p:spPr>
        <p:txBody>
          <a:bodyPr/>
          <a:lstStyle/>
          <a:p>
            <a:r>
              <a:rPr lang="en-US" dirty="0"/>
              <a:t>Two calibration regimes</a:t>
            </a:r>
          </a:p>
        </p:txBody>
      </p:sp>
      <p:sp>
        <p:nvSpPr>
          <p:cNvPr id="2" name="TextBox 1">
            <a:extLst>
              <a:ext uri="{FF2B5EF4-FFF2-40B4-BE49-F238E27FC236}">
                <a16:creationId xmlns:a16="http://schemas.microsoft.com/office/drawing/2014/main" id="{A56826C6-3D3C-E69B-DE89-929F35C54640}"/>
              </a:ext>
            </a:extLst>
          </p:cNvPr>
          <p:cNvSpPr txBox="1"/>
          <p:nvPr/>
        </p:nvSpPr>
        <p:spPr>
          <a:xfrm>
            <a:off x="1563009" y="1917436"/>
            <a:ext cx="2505814" cy="369332"/>
          </a:xfrm>
          <a:prstGeom prst="rect">
            <a:avLst/>
          </a:prstGeom>
          <a:noFill/>
        </p:spPr>
        <p:txBody>
          <a:bodyPr wrap="none" rtlCol="0">
            <a:spAutoFit/>
          </a:bodyPr>
          <a:lstStyle/>
          <a:p>
            <a:pPr algn="l"/>
            <a:r>
              <a:rPr lang="en-US" b="1" dirty="0">
                <a:solidFill>
                  <a:schemeClr val="tx1">
                    <a:lumMod val="50000"/>
                    <a:lumOff val="50000"/>
                  </a:schemeClr>
                </a:solidFill>
              </a:rPr>
              <a:t>One global surrogate</a:t>
            </a:r>
          </a:p>
        </p:txBody>
      </p:sp>
      <p:sp>
        <p:nvSpPr>
          <p:cNvPr id="3" name="TextBox 2">
            <a:extLst>
              <a:ext uri="{FF2B5EF4-FFF2-40B4-BE49-F238E27FC236}">
                <a16:creationId xmlns:a16="http://schemas.microsoft.com/office/drawing/2014/main" id="{58F79EDF-C9F9-8645-5FE5-82E7AED2D37D}"/>
              </a:ext>
            </a:extLst>
          </p:cNvPr>
          <p:cNvSpPr txBox="1"/>
          <p:nvPr/>
        </p:nvSpPr>
        <p:spPr>
          <a:xfrm>
            <a:off x="7261250" y="1948933"/>
            <a:ext cx="3134191" cy="369332"/>
          </a:xfrm>
          <a:prstGeom prst="rect">
            <a:avLst/>
          </a:prstGeom>
          <a:noFill/>
        </p:spPr>
        <p:txBody>
          <a:bodyPr wrap="none" rtlCol="0">
            <a:spAutoFit/>
          </a:bodyPr>
          <a:lstStyle/>
          <a:p>
            <a:pPr algn="l"/>
            <a:r>
              <a:rPr lang="en-US" b="1" dirty="0">
                <a:solidFill>
                  <a:schemeClr val="tx1">
                    <a:lumMod val="50000"/>
                    <a:lumOff val="50000"/>
                  </a:schemeClr>
                </a:solidFill>
              </a:rPr>
              <a:t>One surrogate per grid cell</a:t>
            </a:r>
          </a:p>
        </p:txBody>
      </p:sp>
    </p:spTree>
    <p:extLst>
      <p:ext uri="{BB962C8B-B14F-4D97-AF65-F5344CB8AC3E}">
        <p14:creationId xmlns:p14="http://schemas.microsoft.com/office/powerpoint/2010/main" val="25557894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0BED0C-ECD8-5D3A-351A-CF3ADAEC82A4}"/>
            </a:ext>
          </a:extLst>
        </p:cNvPr>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1B87595C-6162-8954-C07C-8498AF052763}"/>
              </a:ext>
            </a:extLst>
          </p:cNvPr>
          <p:cNvSpPr>
            <a:spLocks noGrp="1"/>
          </p:cNvSpPr>
          <p:nvPr>
            <p:ph type="sldNum" sz="quarter" idx="12"/>
          </p:nvPr>
        </p:nvSpPr>
        <p:spPr/>
        <p:txBody>
          <a:bodyPr/>
          <a:lstStyle/>
          <a:p>
            <a:fld id="{6078145F-DD4D-194F-AAD8-F6593843D0CB}" type="slidenum">
              <a:rPr lang="en-US" smtClean="0"/>
              <a:t>32</a:t>
            </a:fld>
            <a:endParaRPr lang="en-US"/>
          </a:p>
        </p:txBody>
      </p:sp>
      <p:pic>
        <p:nvPicPr>
          <p:cNvPr id="3" name="Picture 2" descr="A graph with lines and numbers&#10;&#10;Description automatically generated with medium confidence">
            <a:extLst>
              <a:ext uri="{FF2B5EF4-FFF2-40B4-BE49-F238E27FC236}">
                <a16:creationId xmlns:a16="http://schemas.microsoft.com/office/drawing/2014/main" id="{77E5AF6B-6519-7918-F09D-96054BFB3391}"/>
              </a:ext>
            </a:extLst>
          </p:cNvPr>
          <p:cNvPicPr>
            <a:picLocks noChangeAspect="1"/>
          </p:cNvPicPr>
          <p:nvPr/>
        </p:nvPicPr>
        <p:blipFill>
          <a:blip r:embed="rId3"/>
          <a:stretch>
            <a:fillRect/>
          </a:stretch>
        </p:blipFill>
        <p:spPr>
          <a:xfrm>
            <a:off x="1700293" y="1596325"/>
            <a:ext cx="8623890" cy="5174334"/>
          </a:xfrm>
          <a:prstGeom prst="rect">
            <a:avLst/>
          </a:prstGeom>
        </p:spPr>
      </p:pic>
      <p:sp>
        <p:nvSpPr>
          <p:cNvPr id="2" name="Title 1">
            <a:extLst>
              <a:ext uri="{FF2B5EF4-FFF2-40B4-BE49-F238E27FC236}">
                <a16:creationId xmlns:a16="http://schemas.microsoft.com/office/drawing/2014/main" id="{C5AF319E-D9A9-9D63-47A5-39D20429928B}"/>
              </a:ext>
            </a:extLst>
          </p:cNvPr>
          <p:cNvSpPr>
            <a:spLocks noGrp="1"/>
          </p:cNvSpPr>
          <p:nvPr>
            <p:ph type="title"/>
          </p:nvPr>
        </p:nvSpPr>
        <p:spPr>
          <a:xfrm>
            <a:off x="612817" y="1154746"/>
            <a:ext cx="11394125" cy="978853"/>
          </a:xfrm>
        </p:spPr>
        <p:txBody>
          <a:bodyPr/>
          <a:lstStyle/>
          <a:p>
            <a:r>
              <a:rPr lang="en-US" dirty="0"/>
              <a:t>Localized calibration works slightly better</a:t>
            </a:r>
          </a:p>
        </p:txBody>
      </p:sp>
    </p:spTree>
    <p:extLst>
      <p:ext uri="{BB962C8B-B14F-4D97-AF65-F5344CB8AC3E}">
        <p14:creationId xmlns:p14="http://schemas.microsoft.com/office/powerpoint/2010/main" val="34541725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B13558-F3A7-10F4-EA61-618162DD0369}"/>
            </a:ext>
          </a:extLst>
        </p:cNvPr>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6627B606-659F-FFFB-525B-9CC4C502107B}"/>
              </a:ext>
            </a:extLst>
          </p:cNvPr>
          <p:cNvSpPr>
            <a:spLocks noGrp="1"/>
          </p:cNvSpPr>
          <p:nvPr>
            <p:ph type="sldNum" sz="quarter" idx="12"/>
          </p:nvPr>
        </p:nvSpPr>
        <p:spPr/>
        <p:txBody>
          <a:bodyPr/>
          <a:lstStyle/>
          <a:p>
            <a:fld id="{6078145F-DD4D-194F-AAD8-F6593843D0CB}" type="slidenum">
              <a:rPr lang="en-US" smtClean="0"/>
              <a:t>33</a:t>
            </a:fld>
            <a:endParaRPr lang="en-US"/>
          </a:p>
        </p:txBody>
      </p:sp>
      <p:pic>
        <p:nvPicPr>
          <p:cNvPr id="3" name="Picture 2" descr="A map of the world&#10;&#10;Description automatically generated">
            <a:extLst>
              <a:ext uri="{FF2B5EF4-FFF2-40B4-BE49-F238E27FC236}">
                <a16:creationId xmlns:a16="http://schemas.microsoft.com/office/drawing/2014/main" id="{F7769C9F-AE1C-8FA3-2F6A-03AE1E317228}"/>
              </a:ext>
            </a:extLst>
          </p:cNvPr>
          <p:cNvPicPr>
            <a:picLocks noChangeAspect="1"/>
          </p:cNvPicPr>
          <p:nvPr/>
        </p:nvPicPr>
        <p:blipFill>
          <a:blip r:embed="rId3"/>
          <a:stretch>
            <a:fillRect/>
          </a:stretch>
        </p:blipFill>
        <p:spPr>
          <a:xfrm>
            <a:off x="612817" y="2830431"/>
            <a:ext cx="5119930" cy="3413286"/>
          </a:xfrm>
          <a:prstGeom prst="rect">
            <a:avLst/>
          </a:prstGeom>
        </p:spPr>
      </p:pic>
      <p:sp>
        <p:nvSpPr>
          <p:cNvPr id="4" name="Title 1">
            <a:extLst>
              <a:ext uri="{FF2B5EF4-FFF2-40B4-BE49-F238E27FC236}">
                <a16:creationId xmlns:a16="http://schemas.microsoft.com/office/drawing/2014/main" id="{8EF69D2D-FA65-43F7-6BD4-CAD19C648976}"/>
              </a:ext>
            </a:extLst>
          </p:cNvPr>
          <p:cNvSpPr>
            <a:spLocks noGrp="1"/>
          </p:cNvSpPr>
          <p:nvPr>
            <p:ph type="title"/>
          </p:nvPr>
        </p:nvSpPr>
        <p:spPr>
          <a:xfrm>
            <a:off x="612817" y="1154746"/>
            <a:ext cx="11394125" cy="978853"/>
          </a:xfrm>
        </p:spPr>
        <p:txBody>
          <a:bodyPr/>
          <a:lstStyle/>
          <a:p>
            <a:r>
              <a:rPr lang="en-US" dirty="0"/>
              <a:t>Correlate PFT fractions globally with best </a:t>
            </a:r>
            <a:r>
              <a:rPr lang="en-US" dirty="0" err="1"/>
              <a:t>fLNR</a:t>
            </a:r>
            <a:r>
              <a:rPr lang="en-US" dirty="0"/>
              <a:t> values</a:t>
            </a:r>
          </a:p>
        </p:txBody>
      </p:sp>
      <p:pic>
        <p:nvPicPr>
          <p:cNvPr id="7" name="Picture 6" descr="A map of the world&#10;&#10;Description automatically generated">
            <a:extLst>
              <a:ext uri="{FF2B5EF4-FFF2-40B4-BE49-F238E27FC236}">
                <a16:creationId xmlns:a16="http://schemas.microsoft.com/office/drawing/2014/main" id="{84BE3DCE-A965-3EEC-B5F6-A4985F3DEE61}"/>
              </a:ext>
            </a:extLst>
          </p:cNvPr>
          <p:cNvPicPr>
            <a:picLocks noChangeAspect="1"/>
          </p:cNvPicPr>
          <p:nvPr/>
        </p:nvPicPr>
        <p:blipFill>
          <a:blip r:embed="rId4"/>
          <a:stretch>
            <a:fillRect/>
          </a:stretch>
        </p:blipFill>
        <p:spPr>
          <a:xfrm>
            <a:off x="6459255" y="2866671"/>
            <a:ext cx="5175555" cy="3447653"/>
          </a:xfrm>
          <a:prstGeom prst="rect">
            <a:avLst/>
          </a:prstGeom>
        </p:spPr>
      </p:pic>
      <p:sp>
        <p:nvSpPr>
          <p:cNvPr id="2" name="TextBox 1">
            <a:extLst>
              <a:ext uri="{FF2B5EF4-FFF2-40B4-BE49-F238E27FC236}">
                <a16:creationId xmlns:a16="http://schemas.microsoft.com/office/drawing/2014/main" id="{CC9F8FD7-7101-124A-C147-0757110FD70C}"/>
              </a:ext>
            </a:extLst>
          </p:cNvPr>
          <p:cNvSpPr txBox="1"/>
          <p:nvPr/>
        </p:nvSpPr>
        <p:spPr>
          <a:xfrm>
            <a:off x="1586119" y="2197297"/>
            <a:ext cx="3445687" cy="430887"/>
          </a:xfrm>
          <a:prstGeom prst="rect">
            <a:avLst/>
          </a:prstGeom>
          <a:noFill/>
        </p:spPr>
        <p:txBody>
          <a:bodyPr wrap="none" rtlCol="0">
            <a:spAutoFit/>
          </a:bodyPr>
          <a:lstStyle/>
          <a:p>
            <a:pPr algn="l"/>
            <a:r>
              <a:rPr lang="en-US" sz="2200" dirty="0">
                <a:solidFill>
                  <a:schemeClr val="tx1">
                    <a:lumMod val="75000"/>
                    <a:lumOff val="25000"/>
                  </a:schemeClr>
                </a:solidFill>
              </a:rPr>
              <a:t>PFT Fractions for all PFTs</a:t>
            </a:r>
          </a:p>
        </p:txBody>
      </p:sp>
    </p:spTree>
    <p:extLst>
      <p:ext uri="{BB962C8B-B14F-4D97-AF65-F5344CB8AC3E}">
        <p14:creationId xmlns:p14="http://schemas.microsoft.com/office/powerpoint/2010/main" val="394006365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41AE0E-1DCA-E9BF-EF04-958B50C36268}"/>
            </a:ext>
          </a:extLst>
        </p:cNvPr>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2A5CBC7A-696A-D986-42DE-E24892C33344}"/>
              </a:ext>
            </a:extLst>
          </p:cNvPr>
          <p:cNvSpPr>
            <a:spLocks noGrp="1"/>
          </p:cNvSpPr>
          <p:nvPr>
            <p:ph type="sldNum" sz="quarter" idx="12"/>
          </p:nvPr>
        </p:nvSpPr>
        <p:spPr/>
        <p:txBody>
          <a:bodyPr/>
          <a:lstStyle/>
          <a:p>
            <a:fld id="{6078145F-DD4D-194F-AAD8-F6593843D0CB}" type="slidenum">
              <a:rPr lang="en-US" smtClean="0"/>
              <a:t>34</a:t>
            </a:fld>
            <a:endParaRPr lang="en-US"/>
          </a:p>
        </p:txBody>
      </p:sp>
      <p:pic>
        <p:nvPicPr>
          <p:cNvPr id="10" name="Picture 9" descr="A graph with blue dots&#10;&#10;Description automatically generated">
            <a:extLst>
              <a:ext uri="{FF2B5EF4-FFF2-40B4-BE49-F238E27FC236}">
                <a16:creationId xmlns:a16="http://schemas.microsoft.com/office/drawing/2014/main" id="{B6053C3D-D927-E96B-7A82-302A3C5BBB53}"/>
              </a:ext>
            </a:extLst>
          </p:cNvPr>
          <p:cNvPicPr>
            <a:picLocks noChangeAspect="1"/>
          </p:cNvPicPr>
          <p:nvPr/>
        </p:nvPicPr>
        <p:blipFill>
          <a:blip r:embed="rId3"/>
          <a:stretch>
            <a:fillRect/>
          </a:stretch>
        </p:blipFill>
        <p:spPr>
          <a:xfrm>
            <a:off x="185058" y="1856860"/>
            <a:ext cx="4021176" cy="2412706"/>
          </a:xfrm>
          <a:prstGeom prst="rect">
            <a:avLst/>
          </a:prstGeom>
        </p:spPr>
      </p:pic>
      <p:sp>
        <p:nvSpPr>
          <p:cNvPr id="2" name="Title 1">
            <a:extLst>
              <a:ext uri="{FF2B5EF4-FFF2-40B4-BE49-F238E27FC236}">
                <a16:creationId xmlns:a16="http://schemas.microsoft.com/office/drawing/2014/main" id="{32723099-6227-A5FB-3D19-1E4306863D32}"/>
              </a:ext>
            </a:extLst>
          </p:cNvPr>
          <p:cNvSpPr>
            <a:spLocks noGrp="1"/>
          </p:cNvSpPr>
          <p:nvPr>
            <p:ph type="title"/>
          </p:nvPr>
        </p:nvSpPr>
        <p:spPr>
          <a:xfrm>
            <a:off x="612817" y="1154746"/>
            <a:ext cx="11394125" cy="978853"/>
          </a:xfrm>
        </p:spPr>
        <p:txBody>
          <a:bodyPr/>
          <a:lstStyle/>
          <a:p>
            <a:r>
              <a:rPr lang="en-US" dirty="0"/>
              <a:t>Correlate PFT fractions globally with best </a:t>
            </a:r>
            <a:r>
              <a:rPr lang="en-US" dirty="0" err="1"/>
              <a:t>fLNR</a:t>
            </a:r>
            <a:r>
              <a:rPr lang="en-US" dirty="0"/>
              <a:t> values</a:t>
            </a:r>
          </a:p>
        </p:txBody>
      </p:sp>
      <p:pic>
        <p:nvPicPr>
          <p:cNvPr id="9" name="Picture 8" descr="A graph of blue dots&#10;&#10;Description automatically generated">
            <a:extLst>
              <a:ext uri="{FF2B5EF4-FFF2-40B4-BE49-F238E27FC236}">
                <a16:creationId xmlns:a16="http://schemas.microsoft.com/office/drawing/2014/main" id="{37BA58B6-F08E-3F47-5155-E3D666E445DB}"/>
              </a:ext>
            </a:extLst>
          </p:cNvPr>
          <p:cNvPicPr>
            <a:picLocks noChangeAspect="1"/>
          </p:cNvPicPr>
          <p:nvPr/>
        </p:nvPicPr>
        <p:blipFill>
          <a:blip r:embed="rId4"/>
          <a:stretch>
            <a:fillRect/>
          </a:stretch>
        </p:blipFill>
        <p:spPr>
          <a:xfrm>
            <a:off x="185057" y="4357952"/>
            <a:ext cx="4021178" cy="2412707"/>
          </a:xfrm>
          <a:prstGeom prst="rect">
            <a:avLst/>
          </a:prstGeom>
        </p:spPr>
      </p:pic>
      <p:pic>
        <p:nvPicPr>
          <p:cNvPr id="12" name="Picture 11" descr="A graph of a number of blue dots&#10;&#10;Description automatically generated">
            <a:extLst>
              <a:ext uri="{FF2B5EF4-FFF2-40B4-BE49-F238E27FC236}">
                <a16:creationId xmlns:a16="http://schemas.microsoft.com/office/drawing/2014/main" id="{3C96924A-0D7B-CA69-E83D-EE4EA4A7CA6F}"/>
              </a:ext>
            </a:extLst>
          </p:cNvPr>
          <p:cNvPicPr>
            <a:picLocks noChangeAspect="1"/>
          </p:cNvPicPr>
          <p:nvPr/>
        </p:nvPicPr>
        <p:blipFill>
          <a:blip r:embed="rId5"/>
          <a:stretch>
            <a:fillRect/>
          </a:stretch>
        </p:blipFill>
        <p:spPr>
          <a:xfrm>
            <a:off x="4085411" y="4357951"/>
            <a:ext cx="4021178" cy="2412707"/>
          </a:xfrm>
          <a:prstGeom prst="rect">
            <a:avLst/>
          </a:prstGeom>
        </p:spPr>
      </p:pic>
      <p:pic>
        <p:nvPicPr>
          <p:cNvPr id="8" name="Picture 7" descr="A graph with blue dots&#10;&#10;Description automatically generated">
            <a:extLst>
              <a:ext uri="{FF2B5EF4-FFF2-40B4-BE49-F238E27FC236}">
                <a16:creationId xmlns:a16="http://schemas.microsoft.com/office/drawing/2014/main" id="{8E485624-A76A-6EEF-9C12-B0151DF89EAB}"/>
              </a:ext>
            </a:extLst>
          </p:cNvPr>
          <p:cNvPicPr>
            <a:picLocks noChangeAspect="1"/>
          </p:cNvPicPr>
          <p:nvPr/>
        </p:nvPicPr>
        <p:blipFill>
          <a:blip r:embed="rId6"/>
          <a:stretch>
            <a:fillRect/>
          </a:stretch>
        </p:blipFill>
        <p:spPr>
          <a:xfrm>
            <a:off x="3964590" y="1856860"/>
            <a:ext cx="4021177" cy="2412706"/>
          </a:xfrm>
          <a:prstGeom prst="rect">
            <a:avLst/>
          </a:prstGeom>
        </p:spPr>
      </p:pic>
      <p:pic>
        <p:nvPicPr>
          <p:cNvPr id="14" name="Picture 13" descr="A graph with blue dots&#10;&#10;Description automatically generated">
            <a:extLst>
              <a:ext uri="{FF2B5EF4-FFF2-40B4-BE49-F238E27FC236}">
                <a16:creationId xmlns:a16="http://schemas.microsoft.com/office/drawing/2014/main" id="{EA2AC28E-6FF1-09C8-DD69-7236D34F5AB8}"/>
              </a:ext>
            </a:extLst>
          </p:cNvPr>
          <p:cNvPicPr>
            <a:picLocks noChangeAspect="1"/>
          </p:cNvPicPr>
          <p:nvPr/>
        </p:nvPicPr>
        <p:blipFill>
          <a:blip r:embed="rId7"/>
          <a:stretch>
            <a:fillRect/>
          </a:stretch>
        </p:blipFill>
        <p:spPr>
          <a:xfrm>
            <a:off x="7744122" y="4357951"/>
            <a:ext cx="4021178" cy="2412707"/>
          </a:xfrm>
          <a:prstGeom prst="rect">
            <a:avLst/>
          </a:prstGeom>
        </p:spPr>
      </p:pic>
      <p:pic>
        <p:nvPicPr>
          <p:cNvPr id="4" name="Picture 3" descr="A graph with blue dots&#10;&#10;Description automatically generated">
            <a:extLst>
              <a:ext uri="{FF2B5EF4-FFF2-40B4-BE49-F238E27FC236}">
                <a16:creationId xmlns:a16="http://schemas.microsoft.com/office/drawing/2014/main" id="{0FA0BDAC-4DCE-5B94-2A58-1671C9C6E27F}"/>
              </a:ext>
            </a:extLst>
          </p:cNvPr>
          <p:cNvPicPr>
            <a:picLocks noChangeAspect="1"/>
          </p:cNvPicPr>
          <p:nvPr/>
        </p:nvPicPr>
        <p:blipFill>
          <a:blip r:embed="rId8"/>
          <a:stretch>
            <a:fillRect/>
          </a:stretch>
        </p:blipFill>
        <p:spPr>
          <a:xfrm>
            <a:off x="7744122" y="1856860"/>
            <a:ext cx="4021177" cy="2412706"/>
          </a:xfrm>
          <a:prstGeom prst="rect">
            <a:avLst/>
          </a:prstGeom>
        </p:spPr>
      </p:pic>
    </p:spTree>
    <p:extLst>
      <p:ext uri="{BB962C8B-B14F-4D97-AF65-F5344CB8AC3E}">
        <p14:creationId xmlns:p14="http://schemas.microsoft.com/office/powerpoint/2010/main" val="268995163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8CC2804E-AF82-60EF-5384-90654FFD1E07}"/>
              </a:ext>
            </a:extLst>
          </p:cNvPr>
          <p:cNvSpPr>
            <a:spLocks noGrp="1"/>
          </p:cNvSpPr>
          <p:nvPr>
            <p:ph type="title"/>
          </p:nvPr>
        </p:nvSpPr>
        <p:spPr>
          <a:xfrm>
            <a:off x="612817" y="1154746"/>
            <a:ext cx="11394125" cy="978853"/>
          </a:xfrm>
        </p:spPr>
        <p:txBody>
          <a:bodyPr/>
          <a:lstStyle/>
          <a:p>
            <a:r>
              <a:rPr lang="en-US" dirty="0"/>
              <a:t>Summary</a:t>
            </a:r>
          </a:p>
        </p:txBody>
      </p:sp>
      <p:sp>
        <p:nvSpPr>
          <p:cNvPr id="5" name="Slide Number Placeholder 4">
            <a:extLst>
              <a:ext uri="{FF2B5EF4-FFF2-40B4-BE49-F238E27FC236}">
                <a16:creationId xmlns:a16="http://schemas.microsoft.com/office/drawing/2014/main" id="{D631E7C5-C0B4-A1F4-BAFD-4694BA1C1E25}"/>
              </a:ext>
            </a:extLst>
          </p:cNvPr>
          <p:cNvSpPr>
            <a:spLocks noGrp="1"/>
          </p:cNvSpPr>
          <p:nvPr>
            <p:ph type="sldNum" sz="quarter" idx="12"/>
          </p:nvPr>
        </p:nvSpPr>
        <p:spPr/>
        <p:txBody>
          <a:bodyPr/>
          <a:lstStyle/>
          <a:p>
            <a:fld id="{6078145F-DD4D-194F-AAD8-F6593843D0CB}" type="slidenum">
              <a:rPr lang="en-US" smtClean="0"/>
              <a:t>35</a:t>
            </a:fld>
            <a:endParaRPr lang="en-US"/>
          </a:p>
        </p:txBody>
      </p:sp>
      <p:sp>
        <p:nvSpPr>
          <p:cNvPr id="2" name="Karhunen-Loève decomposition reduces the spatio-temporal output dimensionality…">
            <a:extLst>
              <a:ext uri="{FF2B5EF4-FFF2-40B4-BE49-F238E27FC236}">
                <a16:creationId xmlns:a16="http://schemas.microsoft.com/office/drawing/2014/main" id="{6EF70A37-60CB-6869-B0B0-A070896F9547}"/>
              </a:ext>
            </a:extLst>
          </p:cNvPr>
          <p:cNvSpPr txBox="1"/>
          <p:nvPr/>
        </p:nvSpPr>
        <p:spPr>
          <a:xfrm>
            <a:off x="764560" y="1861176"/>
            <a:ext cx="10167581" cy="657103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9050" tIns="19050" rIns="19050" bIns="19050" anchor="ctr">
            <a:spAutoFit/>
          </a:bodyPr>
          <a:lstStyle/>
          <a:p>
            <a:pPr marL="285750" indent="-285750" algn="l">
              <a:buFont typeface="Arial" panose="020B0604020202020204" pitchFamily="34" charset="0"/>
              <a:buChar char="•"/>
              <a:defRPr sz="4400">
                <a:solidFill>
                  <a:srgbClr val="000000"/>
                </a:solidFill>
              </a:defRPr>
            </a:pPr>
            <a:r>
              <a:rPr sz="2400" dirty="0"/>
              <a:t>Karhunen-Loève </a:t>
            </a:r>
            <a:r>
              <a:rPr lang="en-US" sz="2400" dirty="0"/>
              <a:t>(KL) </a:t>
            </a:r>
            <a:r>
              <a:rPr sz="2400" dirty="0"/>
              <a:t>decomposition reduces the spatio-temporal output dimensionality</a:t>
            </a:r>
            <a:r>
              <a:rPr lang="en-US" sz="2400" dirty="0"/>
              <a:t>, taking advantage of correlations over space and time.</a:t>
            </a:r>
          </a:p>
          <a:p>
            <a:pPr algn="l">
              <a:defRPr sz="4400">
                <a:solidFill>
                  <a:srgbClr val="000000"/>
                </a:solidFill>
              </a:defRPr>
            </a:pPr>
            <a:endParaRPr sz="2400" dirty="0"/>
          </a:p>
          <a:p>
            <a:pPr marL="285750" indent="-285750" algn="l">
              <a:buFont typeface="Arial" panose="020B0604020202020204" pitchFamily="34" charset="0"/>
              <a:buChar char="•"/>
              <a:defRPr sz="4400">
                <a:solidFill>
                  <a:srgbClr val="000000"/>
                </a:solidFill>
              </a:defRPr>
            </a:pPr>
            <a:r>
              <a:rPr sz="2400" dirty="0"/>
              <a:t>Neural </a:t>
            </a:r>
            <a:r>
              <a:rPr lang="en-US" sz="2400" dirty="0"/>
              <a:t>network (NN) </a:t>
            </a:r>
            <a:r>
              <a:rPr sz="2400" dirty="0"/>
              <a:t>surrogate in the reduced eigenspace leads to a spatio-temporal </a:t>
            </a:r>
            <a:r>
              <a:rPr lang="en-US" sz="2400" dirty="0"/>
              <a:t>KLNN </a:t>
            </a:r>
            <a:r>
              <a:rPr sz="2400" dirty="0"/>
              <a:t>surrogate </a:t>
            </a:r>
            <a:r>
              <a:rPr lang="en-US" sz="2400" dirty="0"/>
              <a:t>that is a small </a:t>
            </a:r>
            <a:r>
              <a:rPr sz="2400" dirty="0"/>
              <a:t>fraction of ELM cost</a:t>
            </a:r>
            <a:r>
              <a:rPr lang="en-US" sz="2400" dirty="0"/>
              <a:t>.</a:t>
            </a:r>
          </a:p>
          <a:p>
            <a:pPr marL="285750" indent="-285750" algn="l">
              <a:buFont typeface="Arial" panose="020B0604020202020204" pitchFamily="34" charset="0"/>
              <a:buChar char="•"/>
              <a:defRPr sz="4400">
                <a:solidFill>
                  <a:srgbClr val="000000"/>
                </a:solidFill>
              </a:defRPr>
            </a:pPr>
            <a:endParaRPr sz="2400" dirty="0"/>
          </a:p>
          <a:p>
            <a:pPr marL="285750" indent="-285750" algn="l">
              <a:buFont typeface="Arial" panose="020B0604020202020204" pitchFamily="34" charset="0"/>
              <a:buChar char="•"/>
              <a:defRPr sz="4400">
                <a:solidFill>
                  <a:srgbClr val="000000"/>
                </a:solidFill>
              </a:defRPr>
            </a:pPr>
            <a:r>
              <a:rPr lang="en-US" sz="2400" dirty="0"/>
              <a:t>KLNN surrogate enables s</a:t>
            </a:r>
            <a:r>
              <a:rPr sz="2400" dirty="0"/>
              <a:t>ampling based global sensitivity analysi</a:t>
            </a:r>
            <a:r>
              <a:rPr lang="en-US" sz="2400" dirty="0"/>
              <a:t>s and </a:t>
            </a:r>
            <a:r>
              <a:rPr sz="2400" dirty="0"/>
              <a:t>Bayesian calibration performed in the eigenspac</a:t>
            </a:r>
            <a:r>
              <a:rPr lang="en-US" sz="2400" dirty="0"/>
              <a:t>e.</a:t>
            </a:r>
          </a:p>
          <a:p>
            <a:pPr marL="285750" indent="-285750" algn="l">
              <a:buFont typeface="Arial" panose="020B0604020202020204" pitchFamily="34" charset="0"/>
              <a:buChar char="•"/>
              <a:defRPr sz="4400">
                <a:solidFill>
                  <a:srgbClr val="000000"/>
                </a:solidFill>
              </a:defRPr>
            </a:pPr>
            <a:endParaRPr lang="en-US" sz="2400" dirty="0"/>
          </a:p>
          <a:p>
            <a:pPr algn="l">
              <a:defRPr sz="4400">
                <a:solidFill>
                  <a:srgbClr val="000000"/>
                </a:solidFill>
              </a:defRPr>
            </a:pPr>
            <a:r>
              <a:rPr lang="en-US" sz="2400" i="1" u="sng" dirty="0">
                <a:solidFill>
                  <a:schemeClr val="tx1">
                    <a:lumMod val="75000"/>
                    <a:lumOff val="25000"/>
                  </a:schemeClr>
                </a:solidFill>
              </a:rPr>
              <a:t>Ongoing work</a:t>
            </a:r>
            <a:r>
              <a:rPr lang="en-US" sz="2400" i="1" dirty="0">
                <a:solidFill>
                  <a:schemeClr val="tx1">
                    <a:lumMod val="75000"/>
                    <a:lumOff val="25000"/>
                  </a:schemeClr>
                </a:solidFill>
              </a:rPr>
              <a:t>: </a:t>
            </a:r>
          </a:p>
          <a:p>
            <a:pPr marL="285750" indent="-285750" algn="l">
              <a:buFont typeface="Arial" panose="020B0604020202020204" pitchFamily="34" charset="0"/>
              <a:buChar char="•"/>
              <a:defRPr sz="4400">
                <a:solidFill>
                  <a:srgbClr val="000000"/>
                </a:solidFill>
              </a:defRPr>
            </a:pPr>
            <a:r>
              <a:rPr lang="en-US" sz="2400" i="1" dirty="0">
                <a:solidFill>
                  <a:schemeClr val="tx1">
                    <a:lumMod val="75000"/>
                    <a:lumOff val="25000"/>
                  </a:schemeClr>
                </a:solidFill>
              </a:rPr>
              <a:t>Potential PFT-dependent reparameterization to improve model’s ability </a:t>
            </a:r>
          </a:p>
          <a:p>
            <a:pPr algn="l">
              <a:defRPr sz="4400">
                <a:solidFill>
                  <a:srgbClr val="000000"/>
                </a:solidFill>
              </a:defRPr>
            </a:pPr>
            <a:r>
              <a:rPr lang="en-US" sz="2400" i="1" dirty="0">
                <a:solidFill>
                  <a:schemeClr val="tx1">
                    <a:lumMod val="75000"/>
                    <a:lumOff val="25000"/>
                  </a:schemeClr>
                </a:solidFill>
              </a:rPr>
              <a:t>   to match reference data.</a:t>
            </a:r>
          </a:p>
          <a:p>
            <a:pPr marL="285750" indent="-285750" algn="l">
              <a:buFont typeface="Arial" panose="020B0604020202020204" pitchFamily="34" charset="0"/>
              <a:buChar char="•"/>
              <a:defRPr sz="4400">
                <a:solidFill>
                  <a:srgbClr val="000000"/>
                </a:solidFill>
              </a:defRPr>
            </a:pPr>
            <a:r>
              <a:rPr lang="en-US" sz="2400" i="1" dirty="0">
                <a:solidFill>
                  <a:schemeClr val="tx1">
                    <a:lumMod val="75000"/>
                    <a:lumOff val="25000"/>
                  </a:schemeClr>
                </a:solidFill>
              </a:rPr>
              <a:t>Calibration with embedded model discrepancy to avoid overfitting.</a:t>
            </a:r>
          </a:p>
          <a:p>
            <a:pPr marL="285750" indent="-285750" algn="l">
              <a:buFont typeface="Arial" panose="020B0604020202020204" pitchFamily="34" charset="0"/>
              <a:buChar char="•"/>
              <a:defRPr sz="4400">
                <a:solidFill>
                  <a:srgbClr val="000000"/>
                </a:solidFill>
              </a:defRPr>
            </a:pPr>
            <a:endParaRPr lang="en-US" sz="2400" dirty="0"/>
          </a:p>
          <a:p>
            <a:pPr marL="285750" indent="-285750" algn="l">
              <a:buFont typeface="Arial" panose="020B0604020202020204" pitchFamily="34" charset="0"/>
              <a:buChar char="•"/>
              <a:defRPr sz="4400">
                <a:solidFill>
                  <a:srgbClr val="000000"/>
                </a:solidFill>
              </a:defRPr>
            </a:pPr>
            <a:endParaRPr lang="en-US" sz="2400" dirty="0"/>
          </a:p>
          <a:p>
            <a:pPr marL="285750" indent="-285750" algn="l">
              <a:buFont typeface="Arial" panose="020B0604020202020204" pitchFamily="34" charset="0"/>
              <a:buChar char="•"/>
              <a:defRPr sz="4400">
                <a:solidFill>
                  <a:srgbClr val="000000"/>
                </a:solidFill>
              </a:defRPr>
            </a:pPr>
            <a:endParaRPr lang="en-US" sz="2400" dirty="0"/>
          </a:p>
          <a:p>
            <a:pPr marL="285750" indent="-285750" algn="l">
              <a:buFont typeface="Arial" panose="020B0604020202020204" pitchFamily="34" charset="0"/>
              <a:buChar char="•"/>
              <a:defRPr sz="4400">
                <a:solidFill>
                  <a:srgbClr val="000000"/>
                </a:solidFill>
              </a:defRPr>
            </a:pPr>
            <a:endParaRPr sz="2400" dirty="0"/>
          </a:p>
          <a:p>
            <a:pPr algn="l">
              <a:defRPr sz="4400">
                <a:solidFill>
                  <a:srgbClr val="000000"/>
                </a:solidFill>
              </a:defRPr>
            </a:pPr>
            <a:endParaRPr sz="1650" dirty="0"/>
          </a:p>
        </p:txBody>
      </p:sp>
      <p:cxnSp>
        <p:nvCxnSpPr>
          <p:cNvPr id="3" name="Straight Connector 2">
            <a:extLst>
              <a:ext uri="{FF2B5EF4-FFF2-40B4-BE49-F238E27FC236}">
                <a16:creationId xmlns:a16="http://schemas.microsoft.com/office/drawing/2014/main" id="{5F1DA2F1-AE4F-0C56-0084-4C9839CE6B6B}"/>
              </a:ext>
            </a:extLst>
          </p:cNvPr>
          <p:cNvCxnSpPr>
            <a:cxnSpLocks/>
          </p:cNvCxnSpPr>
          <p:nvPr/>
        </p:nvCxnSpPr>
        <p:spPr>
          <a:xfrm>
            <a:off x="514733" y="4996824"/>
            <a:ext cx="11107946" cy="0"/>
          </a:xfrm>
          <a:prstGeom prst="line">
            <a:avLst/>
          </a:prstGeom>
          <a:ln w="25400" cmpd="sng">
            <a:solidFill>
              <a:schemeClr val="bg1">
                <a:lumMod val="8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4666AE82-02D4-0198-35EC-DA15765FE0A8}"/>
              </a:ext>
            </a:extLst>
          </p:cNvPr>
          <p:cNvCxnSpPr>
            <a:cxnSpLocks/>
          </p:cNvCxnSpPr>
          <p:nvPr/>
        </p:nvCxnSpPr>
        <p:spPr>
          <a:xfrm>
            <a:off x="514733" y="1808219"/>
            <a:ext cx="11107946" cy="0"/>
          </a:xfrm>
          <a:prstGeom prst="line">
            <a:avLst/>
          </a:prstGeom>
          <a:ln w="25400" cmpd="sng">
            <a:solidFill>
              <a:schemeClr val="bg1">
                <a:lumMod val="85000"/>
              </a:schemeClr>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859779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D631E7C5-C0B4-A1F4-BAFD-4694BA1C1E25}"/>
              </a:ext>
            </a:extLst>
          </p:cNvPr>
          <p:cNvSpPr>
            <a:spLocks noGrp="1"/>
          </p:cNvSpPr>
          <p:nvPr>
            <p:ph type="sldNum" sz="quarter" idx="12"/>
          </p:nvPr>
        </p:nvSpPr>
        <p:spPr/>
        <p:txBody>
          <a:bodyPr/>
          <a:lstStyle/>
          <a:p>
            <a:fld id="{6078145F-DD4D-194F-AAD8-F6593843D0CB}" type="slidenum">
              <a:rPr lang="en-US" smtClean="0"/>
              <a:t>36</a:t>
            </a:fld>
            <a:endParaRPr lang="en-US"/>
          </a:p>
        </p:txBody>
      </p:sp>
      <p:sp>
        <p:nvSpPr>
          <p:cNvPr id="4" name="Title 3">
            <a:extLst>
              <a:ext uri="{FF2B5EF4-FFF2-40B4-BE49-F238E27FC236}">
                <a16:creationId xmlns:a16="http://schemas.microsoft.com/office/drawing/2014/main" id="{349C9D31-B390-3D39-B6D1-24500040C2AB}"/>
              </a:ext>
            </a:extLst>
          </p:cNvPr>
          <p:cNvSpPr>
            <a:spLocks noGrp="1"/>
          </p:cNvSpPr>
          <p:nvPr>
            <p:ph type="title"/>
          </p:nvPr>
        </p:nvSpPr>
        <p:spPr>
          <a:xfrm>
            <a:off x="4174884" y="3092729"/>
            <a:ext cx="10972800" cy="914468"/>
          </a:xfrm>
        </p:spPr>
        <p:txBody>
          <a:bodyPr/>
          <a:lstStyle/>
          <a:p>
            <a:r>
              <a:rPr lang="en-US" dirty="0"/>
              <a:t>Additional Material</a:t>
            </a:r>
          </a:p>
        </p:txBody>
      </p:sp>
    </p:spTree>
    <p:extLst>
      <p:ext uri="{BB962C8B-B14F-4D97-AF65-F5344CB8AC3E}">
        <p14:creationId xmlns:p14="http://schemas.microsoft.com/office/powerpoint/2010/main" val="387540927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DB0385-4207-08AB-9294-05FD563E00A5}"/>
            </a:ext>
          </a:extLst>
        </p:cNvPr>
        <p:cNvGrpSpPr/>
        <p:nvPr/>
      </p:nvGrpSpPr>
      <p:grpSpPr>
        <a:xfrm>
          <a:off x="0" y="0"/>
          <a:ext cx="0" cy="0"/>
          <a:chOff x="0" y="0"/>
          <a:chExt cx="0" cy="0"/>
        </a:xfrm>
      </p:grpSpPr>
      <p:sp>
        <p:nvSpPr>
          <p:cNvPr id="9" name="Rounded Rectangle 8">
            <a:extLst>
              <a:ext uri="{FF2B5EF4-FFF2-40B4-BE49-F238E27FC236}">
                <a16:creationId xmlns:a16="http://schemas.microsoft.com/office/drawing/2014/main" id="{C189D312-58F8-3C4A-7500-D056E2608AF9}"/>
              </a:ext>
            </a:extLst>
          </p:cNvPr>
          <p:cNvSpPr/>
          <p:nvPr/>
        </p:nvSpPr>
        <p:spPr>
          <a:xfrm>
            <a:off x="6096000" y="2992377"/>
            <a:ext cx="4925922" cy="2013575"/>
          </a:xfrm>
          <a:prstGeom prst="roundRect">
            <a:avLst/>
          </a:prstGeom>
          <a:solidFill>
            <a:schemeClr val="accent3">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solidFill>
            </a:endParaRPr>
          </a:p>
        </p:txBody>
      </p:sp>
      <p:sp>
        <p:nvSpPr>
          <p:cNvPr id="10" name="Title 1">
            <a:extLst>
              <a:ext uri="{FF2B5EF4-FFF2-40B4-BE49-F238E27FC236}">
                <a16:creationId xmlns:a16="http://schemas.microsoft.com/office/drawing/2014/main" id="{DF120BF1-B667-7D0B-79CB-B481321E21F0}"/>
              </a:ext>
            </a:extLst>
          </p:cNvPr>
          <p:cNvSpPr>
            <a:spLocks noGrp="1"/>
          </p:cNvSpPr>
          <p:nvPr>
            <p:ph type="title"/>
          </p:nvPr>
        </p:nvSpPr>
        <p:spPr>
          <a:xfrm>
            <a:off x="612817" y="1154746"/>
            <a:ext cx="11394125" cy="978853"/>
          </a:xfrm>
        </p:spPr>
        <p:txBody>
          <a:bodyPr/>
          <a:lstStyle/>
          <a:p>
            <a:r>
              <a:rPr lang="en-US" dirty="0"/>
              <a:t>KL truncation relies on variance retention</a:t>
            </a:r>
          </a:p>
        </p:txBody>
      </p:sp>
      <p:sp>
        <p:nvSpPr>
          <p:cNvPr id="5" name="Slide Number Placeholder 4">
            <a:extLst>
              <a:ext uri="{FF2B5EF4-FFF2-40B4-BE49-F238E27FC236}">
                <a16:creationId xmlns:a16="http://schemas.microsoft.com/office/drawing/2014/main" id="{0B6C4E4C-C243-E26F-47CC-091AFE1636F7}"/>
              </a:ext>
            </a:extLst>
          </p:cNvPr>
          <p:cNvSpPr>
            <a:spLocks noGrp="1"/>
          </p:cNvSpPr>
          <p:nvPr>
            <p:ph type="sldNum" sz="quarter" idx="12"/>
          </p:nvPr>
        </p:nvSpPr>
        <p:spPr/>
        <p:txBody>
          <a:bodyPr/>
          <a:lstStyle/>
          <a:p>
            <a:fld id="{6078145F-DD4D-194F-AAD8-F6593843D0CB}" type="slidenum">
              <a:rPr lang="en-US" smtClean="0"/>
              <a:t>37</a:t>
            </a:fld>
            <a:endParaRPr lang="en-US"/>
          </a:p>
        </p:txBody>
      </p:sp>
      <p:cxnSp>
        <p:nvCxnSpPr>
          <p:cNvPr id="24" name="Straight Connector 23">
            <a:extLst>
              <a:ext uri="{FF2B5EF4-FFF2-40B4-BE49-F238E27FC236}">
                <a16:creationId xmlns:a16="http://schemas.microsoft.com/office/drawing/2014/main" id="{83528187-5C79-87CC-9EA5-25FEF3019B1B}"/>
              </a:ext>
            </a:extLst>
          </p:cNvPr>
          <p:cNvCxnSpPr>
            <a:cxnSpLocks/>
          </p:cNvCxnSpPr>
          <p:nvPr/>
        </p:nvCxnSpPr>
        <p:spPr>
          <a:xfrm>
            <a:off x="430905" y="1816897"/>
            <a:ext cx="11107946" cy="0"/>
          </a:xfrm>
          <a:prstGeom prst="line">
            <a:avLst/>
          </a:prstGeom>
          <a:ln w="25400" cmpd="sng">
            <a:solidFill>
              <a:schemeClr val="bg1">
                <a:lumMod val="85000"/>
              </a:schemeClr>
            </a:solidFill>
            <a:prstDash val="sys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7A41FC80-AD91-DAC9-B970-E3B0801FD568}"/>
                  </a:ext>
                </a:extLst>
              </p:cNvPr>
              <p:cNvSpPr txBox="1"/>
              <p:nvPr/>
            </p:nvSpPr>
            <p:spPr>
              <a:xfrm>
                <a:off x="-113704" y="3346564"/>
                <a:ext cx="6098582" cy="85331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500" b="0" i="1" smtClean="0">
                          <a:solidFill>
                            <a:srgbClr val="000000"/>
                          </a:solidFill>
                          <a:latin typeface="Cambria Math" panose="02040503050406030204" pitchFamily="18" charset="0"/>
                          <a:ea typeface="Cambria Math" panose="02040503050406030204" pitchFamily="18" charset="0"/>
                        </a:rPr>
                        <m:t>𝑉𝑎𝑟</m:t>
                      </m:r>
                      <m:d>
                        <m:dPr>
                          <m:begChr m:val="["/>
                          <m:endChr m:val="]"/>
                          <m:ctrlPr>
                            <a:rPr lang="en-US" sz="2500" b="0" i="1" smtClean="0">
                              <a:solidFill>
                                <a:srgbClr val="000000"/>
                              </a:solidFill>
                              <a:latin typeface="Cambria Math" panose="02040503050406030204" pitchFamily="18" charset="0"/>
                              <a:ea typeface="Cambria Math" panose="02040503050406030204" pitchFamily="18" charset="0"/>
                            </a:rPr>
                          </m:ctrlPr>
                        </m:dPr>
                        <m:e>
                          <m:r>
                            <a:rPr lang="en-US" sz="2500" b="0" i="1" smtClean="0">
                              <a:solidFill>
                                <a:srgbClr val="000000"/>
                              </a:solidFill>
                              <a:latin typeface="Cambria Math" panose="02040503050406030204" pitchFamily="18" charset="0"/>
                              <a:ea typeface="Cambria Math" panose="02040503050406030204" pitchFamily="18" charset="0"/>
                            </a:rPr>
                            <m:t>𝑓</m:t>
                          </m:r>
                          <m:d>
                            <m:dPr>
                              <m:ctrlPr>
                                <a:rPr lang="en-US" sz="2500" b="0" i="1" smtClean="0">
                                  <a:solidFill>
                                    <a:srgbClr val="000000"/>
                                  </a:solidFill>
                                  <a:latin typeface="Cambria Math" panose="02040503050406030204" pitchFamily="18" charset="0"/>
                                  <a:ea typeface="Cambria Math" panose="02040503050406030204" pitchFamily="18" charset="0"/>
                                </a:rPr>
                              </m:ctrlPr>
                            </m:dPr>
                            <m:e>
                              <m:r>
                                <a:rPr lang="en-US" sz="2500" b="0" i="1" smtClean="0">
                                  <a:solidFill>
                                    <a:srgbClr val="000000"/>
                                  </a:solidFill>
                                  <a:latin typeface="Cambria Math" panose="02040503050406030204" pitchFamily="18" charset="0"/>
                                  <a:ea typeface="Cambria Math" panose="02040503050406030204" pitchFamily="18" charset="0"/>
                                </a:rPr>
                                <m:t>𝑧</m:t>
                              </m:r>
                            </m:e>
                          </m:d>
                        </m:e>
                      </m:d>
                      <m:r>
                        <a:rPr lang="en-US" sz="2500" b="0" i="1" smtClean="0">
                          <a:solidFill>
                            <a:srgbClr val="000000"/>
                          </a:solidFill>
                          <a:latin typeface="Cambria Math" panose="02040503050406030204" pitchFamily="18" charset="0"/>
                          <a:ea typeface="Cambria Math" panose="02040503050406030204" pitchFamily="18" charset="0"/>
                        </a:rPr>
                        <m:t>=</m:t>
                      </m:r>
                      <m:limUpp>
                        <m:limUppPr>
                          <m:ctrlPr>
                            <a:rPr lang="ar-AE" sz="2500" i="1" smtClean="0">
                              <a:solidFill>
                                <a:srgbClr val="000000"/>
                              </a:solidFill>
                              <a:latin typeface="Cambria Math" panose="02040503050406030204" pitchFamily="18" charset="0"/>
                              <a:ea typeface="Cambria Math" panose="02040503050406030204" pitchFamily="18" charset="0"/>
                            </a:rPr>
                          </m:ctrlPr>
                        </m:limUppPr>
                        <m:e>
                          <m:limLow>
                            <m:limLowPr>
                              <m:ctrlPr>
                                <a:rPr lang="ar-AE" sz="2500" i="1">
                                  <a:solidFill>
                                    <a:srgbClr val="000000"/>
                                  </a:solidFill>
                                  <a:latin typeface="Cambria Math" panose="02040503050406030204" pitchFamily="18" charset="0"/>
                                  <a:ea typeface="Cambria Math" panose="02040503050406030204" pitchFamily="18" charset="0"/>
                                </a:rPr>
                              </m:ctrlPr>
                            </m:limLowPr>
                            <m:e>
                              <m:r>
                                <a:rPr lang="ar-AE" sz="2500" i="1">
                                  <a:solidFill>
                                    <a:srgbClr val="000000"/>
                                  </a:solidFill>
                                  <a:latin typeface="Cambria Math" panose="02040503050406030204" pitchFamily="18" charset="0"/>
                                  <a:ea typeface="Cambria Math" panose="02040503050406030204" pitchFamily="18" charset="0"/>
                                </a:rPr>
                                <m:t>∑</m:t>
                              </m:r>
                            </m:e>
                            <m:lim>
                              <m:r>
                                <a:rPr lang="ar-AE" sz="2500" i="1">
                                  <a:solidFill>
                                    <a:srgbClr val="000000"/>
                                  </a:solidFill>
                                  <a:latin typeface="Cambria Math" panose="02040503050406030204" pitchFamily="18" charset="0"/>
                                  <a:ea typeface="Cambria Math" panose="02040503050406030204" pitchFamily="18" charset="0"/>
                                </a:rPr>
                                <m:t>𝑚</m:t>
                              </m:r>
                              <m:r>
                                <a:rPr lang="ar-AE" sz="2500" i="1">
                                  <a:solidFill>
                                    <a:srgbClr val="000000"/>
                                  </a:solidFill>
                                  <a:latin typeface="Cambria Math" panose="02040503050406030204" pitchFamily="18" charset="0"/>
                                  <a:ea typeface="Cambria Math" panose="02040503050406030204" pitchFamily="18" charset="0"/>
                                </a:rPr>
                                <m:t>=1</m:t>
                              </m:r>
                            </m:lim>
                          </m:limLow>
                        </m:e>
                        <m:lim>
                          <m:r>
                            <a:rPr lang="ar-AE" sz="2500" i="1">
                              <a:solidFill>
                                <a:srgbClr val="000000"/>
                              </a:solidFill>
                              <a:latin typeface="Cambria Math" panose="02040503050406030204" pitchFamily="18" charset="0"/>
                              <a:ea typeface="Cambria Math" panose="02040503050406030204" pitchFamily="18" charset="0"/>
                            </a:rPr>
                            <m:t>𝑀</m:t>
                          </m:r>
                        </m:lim>
                      </m:limUpp>
                      <m:sSub>
                        <m:sSubPr>
                          <m:ctrlPr>
                            <a:rPr lang="ar-AE" sz="2500" i="1">
                              <a:solidFill>
                                <a:srgbClr val="000000"/>
                              </a:solidFill>
                              <a:latin typeface="Cambria Math" panose="02040503050406030204" pitchFamily="18" charset="0"/>
                              <a:ea typeface="Cambria Math" panose="02040503050406030204" pitchFamily="18" charset="0"/>
                            </a:rPr>
                          </m:ctrlPr>
                        </m:sSubPr>
                        <m:e>
                          <m:r>
                            <a:rPr lang="ar-AE" sz="2500" i="1">
                              <a:solidFill>
                                <a:srgbClr val="000000"/>
                              </a:solidFill>
                              <a:latin typeface="Cambria Math" panose="02040503050406030204" pitchFamily="18" charset="0"/>
                              <a:ea typeface="Cambria Math" panose="02040503050406030204" pitchFamily="18" charset="0"/>
                            </a:rPr>
                            <m:t>𝜇</m:t>
                          </m:r>
                        </m:e>
                        <m:sub>
                          <m:r>
                            <a:rPr lang="ar-AE" sz="2500" i="1">
                              <a:solidFill>
                                <a:srgbClr val="000000"/>
                              </a:solidFill>
                              <a:latin typeface="Cambria Math" panose="02040503050406030204" pitchFamily="18" charset="0"/>
                              <a:ea typeface="Cambria Math" panose="02040503050406030204" pitchFamily="18" charset="0"/>
                            </a:rPr>
                            <m:t>𝑚</m:t>
                          </m:r>
                        </m:sub>
                      </m:sSub>
                      <m:sSub>
                        <m:sSubPr>
                          <m:ctrlPr>
                            <a:rPr lang="ar-AE" sz="2500" i="1">
                              <a:solidFill>
                                <a:srgbClr val="000000"/>
                              </a:solidFill>
                              <a:latin typeface="Cambria Math" panose="02040503050406030204" pitchFamily="18" charset="0"/>
                              <a:ea typeface="Cambria Math" panose="02040503050406030204" pitchFamily="18" charset="0"/>
                            </a:rPr>
                          </m:ctrlPr>
                        </m:sSubPr>
                        <m:e>
                          <m:r>
                            <a:rPr lang="ar-AE" sz="2500" i="1">
                              <a:solidFill>
                                <a:srgbClr val="000000"/>
                              </a:solidFill>
                              <a:latin typeface="Cambria Math" panose="02040503050406030204" pitchFamily="18" charset="0"/>
                              <a:ea typeface="Cambria Math" panose="02040503050406030204" pitchFamily="18" charset="0"/>
                            </a:rPr>
                            <m:t>𝜙</m:t>
                          </m:r>
                          <m:r>
                            <a:rPr lang="en-US" sz="2500" b="0" i="1" baseline="30000" smtClean="0">
                              <a:solidFill>
                                <a:srgbClr val="000000"/>
                              </a:solidFill>
                              <a:latin typeface="Cambria Math" panose="02040503050406030204" pitchFamily="18" charset="0"/>
                              <a:ea typeface="Cambria Math" panose="02040503050406030204" pitchFamily="18" charset="0"/>
                            </a:rPr>
                            <m:t>2</m:t>
                          </m:r>
                        </m:e>
                        <m:sub>
                          <m:r>
                            <a:rPr lang="ar-AE" sz="2500" i="1">
                              <a:solidFill>
                                <a:srgbClr val="000000"/>
                              </a:solidFill>
                              <a:latin typeface="Cambria Math" panose="02040503050406030204" pitchFamily="18" charset="0"/>
                              <a:ea typeface="Cambria Math" panose="02040503050406030204" pitchFamily="18" charset="0"/>
                            </a:rPr>
                            <m:t>𝑚</m:t>
                          </m:r>
                        </m:sub>
                      </m:sSub>
                      <m:r>
                        <a:rPr lang="ar-AE" sz="2500" i="1">
                          <a:solidFill>
                            <a:srgbClr val="000000"/>
                          </a:solidFill>
                          <a:latin typeface="Cambria Math" panose="02040503050406030204" pitchFamily="18" charset="0"/>
                          <a:ea typeface="Cambria Math" panose="02040503050406030204" pitchFamily="18" charset="0"/>
                        </a:rPr>
                        <m:t>(</m:t>
                      </m:r>
                      <m:r>
                        <a:rPr lang="ar-AE" sz="2500" i="1">
                          <a:solidFill>
                            <a:srgbClr val="000000"/>
                          </a:solidFill>
                          <a:latin typeface="Cambria Math" panose="02040503050406030204" pitchFamily="18" charset="0"/>
                          <a:ea typeface="Cambria Math" panose="02040503050406030204" pitchFamily="18" charset="0"/>
                        </a:rPr>
                        <m:t>𝑧</m:t>
                      </m:r>
                      <m:r>
                        <a:rPr lang="ar-AE" sz="2500" i="1">
                          <a:solidFill>
                            <a:srgbClr val="000000"/>
                          </a:solidFill>
                          <a:latin typeface="Cambria Math" panose="02040503050406030204" pitchFamily="18" charset="0"/>
                          <a:ea typeface="Cambria Math" panose="02040503050406030204" pitchFamily="18" charset="0"/>
                        </a:rPr>
                        <m:t>)</m:t>
                      </m:r>
                    </m:oMath>
                  </m:oMathPara>
                </a14:m>
                <a:endParaRPr lang="en-US" sz="2500" dirty="0">
                  <a:latin typeface="Cambria Math" panose="02040503050406030204" pitchFamily="18" charset="0"/>
                  <a:ea typeface="Cambria Math" panose="02040503050406030204" pitchFamily="18" charset="0"/>
                </a:endParaRPr>
              </a:p>
            </p:txBody>
          </p:sp>
        </mc:Choice>
        <mc:Fallback xmlns="">
          <p:sp>
            <p:nvSpPr>
              <p:cNvPr id="4" name="TextBox 3">
                <a:extLst>
                  <a:ext uri="{FF2B5EF4-FFF2-40B4-BE49-F238E27FC236}">
                    <a16:creationId xmlns:a16="http://schemas.microsoft.com/office/drawing/2014/main" id="{7A41FC80-AD91-DAC9-B970-E3B0801FD568}"/>
                  </a:ext>
                </a:extLst>
              </p:cNvPr>
              <p:cNvSpPr txBox="1">
                <a:spLocks noRot="1" noChangeAspect="1" noMove="1" noResize="1" noEditPoints="1" noAdjustHandles="1" noChangeArrowheads="1" noChangeShapeType="1" noTextEdit="1"/>
              </p:cNvSpPr>
              <p:nvPr/>
            </p:nvSpPr>
            <p:spPr>
              <a:xfrm>
                <a:off x="-113704" y="3346564"/>
                <a:ext cx="6098582" cy="853311"/>
              </a:xfrm>
              <a:prstGeom prst="rect">
                <a:avLst/>
              </a:prstGeom>
              <a:blipFill>
                <a:blip r:embed="rId3"/>
                <a:stretch>
                  <a:fillRect b="-294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Equation">
                <a:extLst>
                  <a:ext uri="{FF2B5EF4-FFF2-40B4-BE49-F238E27FC236}">
                    <a16:creationId xmlns:a16="http://schemas.microsoft.com/office/drawing/2014/main" id="{3DA0C013-8A7B-1337-9341-224FDF411F45}"/>
                  </a:ext>
                </a:extLst>
              </p:cNvPr>
              <p:cNvSpPr txBox="1"/>
              <p:nvPr/>
            </p:nvSpPr>
            <p:spPr>
              <a:xfrm>
                <a:off x="833662" y="2148217"/>
                <a:ext cx="5262338" cy="760978"/>
              </a:xfrm>
              <a:prstGeom prst="rect">
                <a:avLst/>
              </a:prstGeom>
              <a:ln w="12700">
                <a:miter lim="400000"/>
              </a:ln>
            </p:spPr>
            <p:txBody>
              <a:bodyPr wrap="none" lIns="0" tIns="0" rIns="0" bIns="0">
                <a:spAutoFit/>
              </a:bodyPr>
              <a:lstStyle/>
              <a:p>
                <a:pPr defTabSz="342900" latinLnBrk="1">
                  <a:defRPr sz="1800">
                    <a:solidFill>
                      <a:srgbClr val="000000"/>
                    </a:solidFill>
                  </a:defRPr>
                </a:pPr>
                <a14:m>
                  <m:oMathPara xmlns:m="http://schemas.openxmlformats.org/officeDocument/2006/math">
                    <m:oMathParaPr>
                      <m:jc m:val="centerGroup"/>
                    </m:oMathParaPr>
                    <m:oMath xmlns:m="http://schemas.openxmlformats.org/officeDocument/2006/math">
                      <m:r>
                        <a:rPr sz="2500" i="1">
                          <a:solidFill>
                            <a:srgbClr val="000000"/>
                          </a:solidFill>
                          <a:latin typeface="Cambria Math" panose="02040503050406030204" pitchFamily="18" charset="0"/>
                        </a:rPr>
                        <m:t>𝑓</m:t>
                      </m:r>
                      <m:r>
                        <a:rPr sz="2500" i="1">
                          <a:solidFill>
                            <a:srgbClr val="000000"/>
                          </a:solidFill>
                          <a:latin typeface="Cambria Math" panose="02040503050406030204" pitchFamily="18" charset="0"/>
                        </a:rPr>
                        <m:t>(</m:t>
                      </m:r>
                      <m:r>
                        <a:rPr sz="2500" i="1">
                          <a:solidFill>
                            <a:srgbClr val="000000"/>
                          </a:solidFill>
                          <a:latin typeface="Cambria Math" panose="02040503050406030204" pitchFamily="18" charset="0"/>
                        </a:rPr>
                        <m:t>𝜆</m:t>
                      </m:r>
                      <m:r>
                        <a:rPr sz="2500" i="1">
                          <a:solidFill>
                            <a:srgbClr val="000000"/>
                          </a:solidFill>
                          <a:latin typeface="Cambria Math" panose="02040503050406030204" pitchFamily="18" charset="0"/>
                        </a:rPr>
                        <m:t>;</m:t>
                      </m:r>
                      <m:r>
                        <a:rPr sz="2500" i="1">
                          <a:solidFill>
                            <a:srgbClr val="000000"/>
                          </a:solidFill>
                          <a:latin typeface="Cambria Math" panose="02040503050406030204" pitchFamily="18" charset="0"/>
                        </a:rPr>
                        <m:t>𝑧</m:t>
                      </m:r>
                      <m:r>
                        <a:rPr sz="2500" i="1">
                          <a:solidFill>
                            <a:srgbClr val="000000"/>
                          </a:solidFill>
                          <a:latin typeface="Cambria Math" panose="02040503050406030204" pitchFamily="18" charset="0"/>
                        </a:rPr>
                        <m:t>)≈</m:t>
                      </m:r>
                      <m:bar>
                        <m:barPr>
                          <m:pos m:val="top"/>
                          <m:ctrlPr>
                            <a:rPr sz="2500" i="1">
                              <a:solidFill>
                                <a:srgbClr val="000000"/>
                              </a:solidFill>
                              <a:latin typeface="Cambria Math" panose="02040503050406030204" pitchFamily="18" charset="0"/>
                            </a:rPr>
                          </m:ctrlPr>
                        </m:barPr>
                        <m:e>
                          <m:r>
                            <a:rPr sz="2500" i="1">
                              <a:solidFill>
                                <a:srgbClr val="000000"/>
                              </a:solidFill>
                              <a:latin typeface="Cambria Math" panose="02040503050406030204" pitchFamily="18" charset="0"/>
                            </a:rPr>
                            <m:t>𝑓</m:t>
                          </m:r>
                        </m:e>
                      </m:bar>
                      <m:r>
                        <a:rPr sz="2500" i="1">
                          <a:solidFill>
                            <a:srgbClr val="000000"/>
                          </a:solidFill>
                          <a:latin typeface="Cambria Math" panose="02040503050406030204" pitchFamily="18" charset="0"/>
                        </a:rPr>
                        <m:t>(</m:t>
                      </m:r>
                      <m:r>
                        <a:rPr sz="2500" i="1">
                          <a:solidFill>
                            <a:srgbClr val="000000"/>
                          </a:solidFill>
                          <a:latin typeface="Cambria Math" panose="02040503050406030204" pitchFamily="18" charset="0"/>
                        </a:rPr>
                        <m:t>𝑧</m:t>
                      </m:r>
                      <m:r>
                        <a:rPr sz="2500" i="1">
                          <a:solidFill>
                            <a:srgbClr val="000000"/>
                          </a:solidFill>
                          <a:latin typeface="Cambria Math" panose="02040503050406030204" pitchFamily="18" charset="0"/>
                        </a:rPr>
                        <m:t>)+</m:t>
                      </m:r>
                      <m:limUpp>
                        <m:limUppPr>
                          <m:ctrlPr>
                            <a:rPr sz="2500" i="1">
                              <a:solidFill>
                                <a:srgbClr val="000000"/>
                              </a:solidFill>
                              <a:latin typeface="Cambria Math" panose="02040503050406030204" pitchFamily="18" charset="0"/>
                            </a:rPr>
                          </m:ctrlPr>
                        </m:limUppPr>
                        <m:e>
                          <m:limLow>
                            <m:limLowPr>
                              <m:ctrlPr>
                                <a:rPr sz="2500" i="1">
                                  <a:solidFill>
                                    <a:srgbClr val="000000"/>
                                  </a:solidFill>
                                  <a:latin typeface="Cambria Math" panose="02040503050406030204" pitchFamily="18" charset="0"/>
                                </a:rPr>
                              </m:ctrlPr>
                            </m:limLowPr>
                            <m:e>
                              <m:r>
                                <a:rPr sz="2500" i="1">
                                  <a:solidFill>
                                    <a:srgbClr val="000000"/>
                                  </a:solidFill>
                                  <a:latin typeface="Cambria Math" panose="02040503050406030204" pitchFamily="18" charset="0"/>
                                </a:rPr>
                                <m:t>∑</m:t>
                              </m:r>
                            </m:e>
                            <m:lim>
                              <m:r>
                                <a:rPr sz="2500" i="1">
                                  <a:solidFill>
                                    <a:srgbClr val="000000"/>
                                  </a:solidFill>
                                  <a:latin typeface="Cambria Math" panose="02040503050406030204" pitchFamily="18" charset="0"/>
                                </a:rPr>
                                <m:t>𝑚</m:t>
                              </m:r>
                              <m:r>
                                <a:rPr sz="2500" i="1">
                                  <a:solidFill>
                                    <a:srgbClr val="000000"/>
                                  </a:solidFill>
                                  <a:latin typeface="Cambria Math" panose="02040503050406030204" pitchFamily="18" charset="0"/>
                                </a:rPr>
                                <m:t>=1</m:t>
                              </m:r>
                            </m:lim>
                          </m:limLow>
                        </m:e>
                        <m:lim>
                          <m:r>
                            <a:rPr sz="2500" i="1">
                              <a:solidFill>
                                <a:srgbClr val="000000"/>
                              </a:solidFill>
                              <a:latin typeface="Cambria Math" panose="02040503050406030204" pitchFamily="18" charset="0"/>
                            </a:rPr>
                            <m:t>𝑀</m:t>
                          </m:r>
                        </m:lim>
                      </m:limUpp>
                      <m:sSub>
                        <m:sSubPr>
                          <m:ctrlPr>
                            <a:rPr sz="2500" i="1">
                              <a:solidFill>
                                <a:srgbClr val="000000"/>
                              </a:solidFill>
                              <a:latin typeface="Cambria Math" panose="02040503050406030204" pitchFamily="18" charset="0"/>
                            </a:rPr>
                          </m:ctrlPr>
                        </m:sSubPr>
                        <m:e>
                          <m:r>
                            <a:rPr sz="2500" i="1">
                              <a:solidFill>
                                <a:srgbClr val="000000"/>
                              </a:solidFill>
                              <a:latin typeface="Cambria Math" panose="02040503050406030204" pitchFamily="18" charset="0"/>
                            </a:rPr>
                            <m:t>𝜉</m:t>
                          </m:r>
                        </m:e>
                        <m:sub>
                          <m:r>
                            <a:rPr sz="2500" i="1">
                              <a:solidFill>
                                <a:srgbClr val="000000"/>
                              </a:solidFill>
                              <a:latin typeface="Cambria Math" panose="02040503050406030204" pitchFamily="18" charset="0"/>
                            </a:rPr>
                            <m:t>𝑚</m:t>
                          </m:r>
                        </m:sub>
                      </m:sSub>
                      <m:r>
                        <a:rPr sz="2500" i="1">
                          <a:solidFill>
                            <a:srgbClr val="000000"/>
                          </a:solidFill>
                          <a:latin typeface="Cambria Math" panose="02040503050406030204" pitchFamily="18" charset="0"/>
                        </a:rPr>
                        <m:t>(</m:t>
                      </m:r>
                      <m:r>
                        <a:rPr sz="2500" i="1">
                          <a:solidFill>
                            <a:srgbClr val="000000"/>
                          </a:solidFill>
                          <a:latin typeface="Cambria Math" panose="02040503050406030204" pitchFamily="18" charset="0"/>
                        </a:rPr>
                        <m:t>𝜆</m:t>
                      </m:r>
                      <m:r>
                        <a:rPr sz="2500" i="1">
                          <a:solidFill>
                            <a:srgbClr val="000000"/>
                          </a:solidFill>
                          <a:latin typeface="Cambria Math" panose="02040503050406030204" pitchFamily="18" charset="0"/>
                        </a:rPr>
                        <m:t>)</m:t>
                      </m:r>
                      <m:rad>
                        <m:radPr>
                          <m:degHide m:val="on"/>
                          <m:ctrlPr>
                            <a:rPr sz="2500" i="1">
                              <a:solidFill>
                                <a:srgbClr val="000000"/>
                              </a:solidFill>
                              <a:latin typeface="Cambria Math" panose="02040503050406030204" pitchFamily="18" charset="0"/>
                            </a:rPr>
                          </m:ctrlPr>
                        </m:radPr>
                        <m:deg/>
                        <m:e>
                          <m:sSub>
                            <m:sSubPr>
                              <m:ctrlPr>
                                <a:rPr sz="2500" i="1">
                                  <a:solidFill>
                                    <a:srgbClr val="000000"/>
                                  </a:solidFill>
                                  <a:latin typeface="Cambria Math" panose="02040503050406030204" pitchFamily="18" charset="0"/>
                                </a:rPr>
                              </m:ctrlPr>
                            </m:sSubPr>
                            <m:e>
                              <m:r>
                                <a:rPr sz="2500" i="1">
                                  <a:solidFill>
                                    <a:srgbClr val="000000"/>
                                  </a:solidFill>
                                  <a:latin typeface="Cambria Math" panose="02040503050406030204" pitchFamily="18" charset="0"/>
                                </a:rPr>
                                <m:t>𝜇</m:t>
                              </m:r>
                            </m:e>
                            <m:sub>
                              <m:r>
                                <a:rPr sz="2500" i="1">
                                  <a:solidFill>
                                    <a:srgbClr val="000000"/>
                                  </a:solidFill>
                                  <a:latin typeface="Cambria Math" panose="02040503050406030204" pitchFamily="18" charset="0"/>
                                </a:rPr>
                                <m:t>𝑚</m:t>
                              </m:r>
                            </m:sub>
                          </m:sSub>
                        </m:e>
                      </m:rad>
                      <m:sSub>
                        <m:sSubPr>
                          <m:ctrlPr>
                            <a:rPr sz="2500" i="1">
                              <a:solidFill>
                                <a:srgbClr val="000000"/>
                              </a:solidFill>
                              <a:latin typeface="Cambria Math" panose="02040503050406030204" pitchFamily="18" charset="0"/>
                            </a:rPr>
                          </m:ctrlPr>
                        </m:sSubPr>
                        <m:e>
                          <m:r>
                            <a:rPr sz="2500" i="1">
                              <a:solidFill>
                                <a:srgbClr val="000000"/>
                              </a:solidFill>
                              <a:latin typeface="Cambria Math" panose="02040503050406030204" pitchFamily="18" charset="0"/>
                            </a:rPr>
                            <m:t>𝜙</m:t>
                          </m:r>
                        </m:e>
                        <m:sub>
                          <m:r>
                            <a:rPr sz="2500" i="1">
                              <a:solidFill>
                                <a:srgbClr val="000000"/>
                              </a:solidFill>
                              <a:latin typeface="Cambria Math" panose="02040503050406030204" pitchFamily="18" charset="0"/>
                            </a:rPr>
                            <m:t>𝑚</m:t>
                          </m:r>
                        </m:sub>
                      </m:sSub>
                      <m:r>
                        <a:rPr sz="2500" i="1">
                          <a:solidFill>
                            <a:srgbClr val="000000"/>
                          </a:solidFill>
                          <a:latin typeface="Cambria Math" panose="02040503050406030204" pitchFamily="18" charset="0"/>
                        </a:rPr>
                        <m:t>(</m:t>
                      </m:r>
                      <m:r>
                        <a:rPr sz="2500" i="1">
                          <a:solidFill>
                            <a:srgbClr val="000000"/>
                          </a:solidFill>
                          <a:latin typeface="Cambria Math" panose="02040503050406030204" pitchFamily="18" charset="0"/>
                        </a:rPr>
                        <m:t>𝑧</m:t>
                      </m:r>
                      <m:r>
                        <a:rPr sz="2500" i="1">
                          <a:solidFill>
                            <a:srgbClr val="000000"/>
                          </a:solidFill>
                          <a:latin typeface="Cambria Math" panose="02040503050406030204" pitchFamily="18" charset="0"/>
                        </a:rPr>
                        <m:t>)</m:t>
                      </m:r>
                    </m:oMath>
                  </m:oMathPara>
                </a14:m>
                <a:endParaRPr sz="2500" dirty="0"/>
              </a:p>
            </p:txBody>
          </p:sp>
        </mc:Choice>
        <mc:Fallback xmlns="">
          <p:sp>
            <p:nvSpPr>
              <p:cNvPr id="6" name="Equation">
                <a:extLst>
                  <a:ext uri="{FF2B5EF4-FFF2-40B4-BE49-F238E27FC236}">
                    <a16:creationId xmlns:a16="http://schemas.microsoft.com/office/drawing/2014/main" id="{3DA0C013-8A7B-1337-9341-224FDF411F45}"/>
                  </a:ext>
                </a:extLst>
              </p:cNvPr>
              <p:cNvSpPr txBox="1">
                <a:spLocks noRot="1" noChangeAspect="1" noMove="1" noResize="1" noEditPoints="1" noAdjustHandles="1" noChangeArrowheads="1" noChangeShapeType="1" noTextEdit="1"/>
              </p:cNvSpPr>
              <p:nvPr/>
            </p:nvSpPr>
            <p:spPr>
              <a:xfrm>
                <a:off x="833662" y="2148217"/>
                <a:ext cx="5262338" cy="760978"/>
              </a:xfrm>
              <a:prstGeom prst="rect">
                <a:avLst/>
              </a:prstGeom>
              <a:blipFill>
                <a:blip r:embed="rId4"/>
                <a:stretch>
                  <a:fillRect l="-1442" r="-1442" b="-9836"/>
                </a:stretch>
              </a:blipFill>
              <a:ln w="12700">
                <a:miter lim="400000"/>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6A996A7-BE12-9563-68A6-C92DC5507B0E}"/>
                  </a:ext>
                </a:extLst>
              </p:cNvPr>
              <p:cNvSpPr txBox="1"/>
              <p:nvPr/>
            </p:nvSpPr>
            <p:spPr>
              <a:xfrm>
                <a:off x="-682294" y="4594982"/>
                <a:ext cx="6098582" cy="85331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500" b="0" i="1" smtClean="0">
                          <a:solidFill>
                            <a:srgbClr val="000000"/>
                          </a:solidFill>
                          <a:latin typeface="Cambria Math" panose="02040503050406030204" pitchFamily="18" charset="0"/>
                          <a:ea typeface="Cambria Math" panose="02040503050406030204" pitchFamily="18" charset="0"/>
                        </a:rPr>
                        <m:t>𝑉𝑎𝑟</m:t>
                      </m:r>
                      <m:d>
                        <m:dPr>
                          <m:begChr m:val="["/>
                          <m:endChr m:val="]"/>
                          <m:ctrlPr>
                            <a:rPr lang="en-US" sz="2500" b="0" i="1" smtClean="0">
                              <a:solidFill>
                                <a:srgbClr val="000000"/>
                              </a:solidFill>
                              <a:latin typeface="Cambria Math" panose="02040503050406030204" pitchFamily="18" charset="0"/>
                              <a:ea typeface="Cambria Math" panose="02040503050406030204" pitchFamily="18" charset="0"/>
                            </a:rPr>
                          </m:ctrlPr>
                        </m:dPr>
                        <m:e>
                          <m:r>
                            <a:rPr lang="en-US" sz="2500" b="0" i="1" smtClean="0">
                              <a:solidFill>
                                <a:srgbClr val="000000"/>
                              </a:solidFill>
                              <a:latin typeface="Cambria Math" panose="02040503050406030204" pitchFamily="18" charset="0"/>
                              <a:ea typeface="Cambria Math" panose="02040503050406030204" pitchFamily="18" charset="0"/>
                            </a:rPr>
                            <m:t>𝑓</m:t>
                          </m:r>
                        </m:e>
                      </m:d>
                      <m:r>
                        <a:rPr lang="en-US" sz="2500" b="0" i="1" smtClean="0">
                          <a:solidFill>
                            <a:srgbClr val="000000"/>
                          </a:solidFill>
                          <a:latin typeface="Cambria Math" panose="02040503050406030204" pitchFamily="18" charset="0"/>
                          <a:ea typeface="Cambria Math" panose="02040503050406030204" pitchFamily="18" charset="0"/>
                        </a:rPr>
                        <m:t>=</m:t>
                      </m:r>
                      <m:limUpp>
                        <m:limUppPr>
                          <m:ctrlPr>
                            <a:rPr lang="ar-AE" sz="2500" i="1" smtClean="0">
                              <a:solidFill>
                                <a:srgbClr val="000000"/>
                              </a:solidFill>
                              <a:latin typeface="Cambria Math" panose="02040503050406030204" pitchFamily="18" charset="0"/>
                              <a:ea typeface="Cambria Math" panose="02040503050406030204" pitchFamily="18" charset="0"/>
                            </a:rPr>
                          </m:ctrlPr>
                        </m:limUppPr>
                        <m:e>
                          <m:limLow>
                            <m:limLowPr>
                              <m:ctrlPr>
                                <a:rPr lang="ar-AE" sz="2500" i="1">
                                  <a:solidFill>
                                    <a:srgbClr val="000000"/>
                                  </a:solidFill>
                                  <a:latin typeface="Cambria Math" panose="02040503050406030204" pitchFamily="18" charset="0"/>
                                  <a:ea typeface="Cambria Math" panose="02040503050406030204" pitchFamily="18" charset="0"/>
                                </a:rPr>
                              </m:ctrlPr>
                            </m:limLowPr>
                            <m:e>
                              <m:r>
                                <a:rPr lang="ar-AE" sz="2500" i="1">
                                  <a:solidFill>
                                    <a:srgbClr val="000000"/>
                                  </a:solidFill>
                                  <a:latin typeface="Cambria Math" panose="02040503050406030204" pitchFamily="18" charset="0"/>
                                  <a:ea typeface="Cambria Math" panose="02040503050406030204" pitchFamily="18" charset="0"/>
                                </a:rPr>
                                <m:t>∑</m:t>
                              </m:r>
                            </m:e>
                            <m:lim>
                              <m:r>
                                <a:rPr lang="ar-AE" sz="2500" i="1">
                                  <a:solidFill>
                                    <a:srgbClr val="000000"/>
                                  </a:solidFill>
                                  <a:latin typeface="Cambria Math" panose="02040503050406030204" pitchFamily="18" charset="0"/>
                                  <a:ea typeface="Cambria Math" panose="02040503050406030204" pitchFamily="18" charset="0"/>
                                </a:rPr>
                                <m:t>𝑚</m:t>
                              </m:r>
                              <m:r>
                                <a:rPr lang="ar-AE" sz="2500" i="1">
                                  <a:solidFill>
                                    <a:srgbClr val="000000"/>
                                  </a:solidFill>
                                  <a:latin typeface="Cambria Math" panose="02040503050406030204" pitchFamily="18" charset="0"/>
                                  <a:ea typeface="Cambria Math" panose="02040503050406030204" pitchFamily="18" charset="0"/>
                                </a:rPr>
                                <m:t>=1</m:t>
                              </m:r>
                            </m:lim>
                          </m:limLow>
                        </m:e>
                        <m:lim>
                          <m:r>
                            <a:rPr lang="ar-AE" sz="2500" i="1">
                              <a:solidFill>
                                <a:srgbClr val="000000"/>
                              </a:solidFill>
                              <a:latin typeface="Cambria Math" panose="02040503050406030204" pitchFamily="18" charset="0"/>
                              <a:ea typeface="Cambria Math" panose="02040503050406030204" pitchFamily="18" charset="0"/>
                            </a:rPr>
                            <m:t>𝑀</m:t>
                          </m:r>
                        </m:lim>
                      </m:limUpp>
                      <m:sSub>
                        <m:sSubPr>
                          <m:ctrlPr>
                            <a:rPr lang="ar-AE" sz="2500" i="1">
                              <a:solidFill>
                                <a:srgbClr val="000000"/>
                              </a:solidFill>
                              <a:latin typeface="Cambria Math" panose="02040503050406030204" pitchFamily="18" charset="0"/>
                              <a:ea typeface="Cambria Math" panose="02040503050406030204" pitchFamily="18" charset="0"/>
                            </a:rPr>
                          </m:ctrlPr>
                        </m:sSubPr>
                        <m:e>
                          <m:r>
                            <a:rPr lang="ar-AE" sz="2500" i="1">
                              <a:solidFill>
                                <a:srgbClr val="000000"/>
                              </a:solidFill>
                              <a:latin typeface="Cambria Math" panose="02040503050406030204" pitchFamily="18" charset="0"/>
                              <a:ea typeface="Cambria Math" panose="02040503050406030204" pitchFamily="18" charset="0"/>
                            </a:rPr>
                            <m:t>𝜇</m:t>
                          </m:r>
                        </m:e>
                        <m:sub>
                          <m:r>
                            <a:rPr lang="ar-AE" sz="2500" i="1">
                              <a:solidFill>
                                <a:srgbClr val="000000"/>
                              </a:solidFill>
                              <a:latin typeface="Cambria Math" panose="02040503050406030204" pitchFamily="18" charset="0"/>
                              <a:ea typeface="Cambria Math" panose="02040503050406030204" pitchFamily="18" charset="0"/>
                            </a:rPr>
                            <m:t>𝑚</m:t>
                          </m:r>
                        </m:sub>
                      </m:sSub>
                    </m:oMath>
                  </m:oMathPara>
                </a14:m>
                <a:endParaRPr lang="en-US" sz="2500" dirty="0">
                  <a:latin typeface="Cambria Math" panose="02040503050406030204" pitchFamily="18" charset="0"/>
                  <a:ea typeface="Cambria Math" panose="02040503050406030204" pitchFamily="18" charset="0"/>
                </a:endParaRPr>
              </a:p>
            </p:txBody>
          </p:sp>
        </mc:Choice>
        <mc:Fallback xmlns="">
          <p:sp>
            <p:nvSpPr>
              <p:cNvPr id="7" name="TextBox 6">
                <a:extLst>
                  <a:ext uri="{FF2B5EF4-FFF2-40B4-BE49-F238E27FC236}">
                    <a16:creationId xmlns:a16="http://schemas.microsoft.com/office/drawing/2014/main" id="{B6A996A7-BE12-9563-68A6-C92DC5507B0E}"/>
                  </a:ext>
                </a:extLst>
              </p:cNvPr>
              <p:cNvSpPr txBox="1">
                <a:spLocks noRot="1" noChangeAspect="1" noMove="1" noResize="1" noEditPoints="1" noAdjustHandles="1" noChangeArrowheads="1" noChangeShapeType="1" noTextEdit="1"/>
              </p:cNvSpPr>
              <p:nvPr/>
            </p:nvSpPr>
            <p:spPr>
              <a:xfrm>
                <a:off x="-682294" y="4594982"/>
                <a:ext cx="6098582" cy="853311"/>
              </a:xfrm>
              <a:prstGeom prst="rect">
                <a:avLst/>
              </a:prstGeom>
              <a:blipFill>
                <a:blip r:embed="rId5"/>
                <a:stretch>
                  <a:fillRect b="-289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6A4CDF0C-722C-E1F5-A733-CA1A375E9074}"/>
                  </a:ext>
                </a:extLst>
              </p:cNvPr>
              <p:cNvSpPr txBox="1"/>
              <p:nvPr/>
            </p:nvSpPr>
            <p:spPr>
              <a:xfrm>
                <a:off x="5491930" y="3017108"/>
                <a:ext cx="6098582" cy="186339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500" b="0" i="1" smtClean="0">
                          <a:solidFill>
                            <a:srgbClr val="000000"/>
                          </a:solidFill>
                          <a:latin typeface="Cambria Math" panose="02040503050406030204" pitchFamily="18" charset="0"/>
                          <a:ea typeface="Cambria Math" panose="02040503050406030204" pitchFamily="18" charset="0"/>
                        </a:rPr>
                        <m:t>𝑀</m:t>
                      </m:r>
                      <m:r>
                        <a:rPr lang="en-US" sz="2500" b="0" i="1" smtClean="0">
                          <a:solidFill>
                            <a:srgbClr val="000000"/>
                          </a:solidFill>
                          <a:latin typeface="Cambria Math" panose="02040503050406030204" pitchFamily="18" charset="0"/>
                          <a:ea typeface="Cambria Math" panose="02040503050406030204" pitchFamily="18" charset="0"/>
                        </a:rPr>
                        <m:t> =</m:t>
                      </m:r>
                      <m:r>
                        <a:rPr lang="en-US" sz="2500" b="0" i="0" smtClean="0">
                          <a:solidFill>
                            <a:srgbClr val="000000"/>
                          </a:solidFill>
                          <a:latin typeface="Cambria Math" panose="02040503050406030204" pitchFamily="18" charset="0"/>
                          <a:ea typeface="Cambria Math" panose="02040503050406030204" pitchFamily="18" charset="0"/>
                        </a:rPr>
                        <m:t> </m:t>
                      </m:r>
                      <m:r>
                        <m:rPr>
                          <m:sty m:val="p"/>
                        </m:rPr>
                        <a:rPr lang="en-US" sz="2500" b="0" i="0" smtClean="0">
                          <a:solidFill>
                            <a:srgbClr val="000000"/>
                          </a:solidFill>
                          <a:latin typeface="Cambria Math" panose="02040503050406030204" pitchFamily="18" charset="0"/>
                          <a:ea typeface="Cambria Math" panose="02040503050406030204" pitchFamily="18" charset="0"/>
                        </a:rPr>
                        <m:t>argmin</m:t>
                      </m:r>
                      <m:r>
                        <a:rPr lang="en-US" sz="2500" b="0" i="1" baseline="-25000" smtClean="0">
                          <a:solidFill>
                            <a:srgbClr val="000000"/>
                          </a:solidFill>
                          <a:latin typeface="Cambria Math" panose="02040503050406030204" pitchFamily="18" charset="0"/>
                          <a:ea typeface="Cambria Math" panose="02040503050406030204" pitchFamily="18" charset="0"/>
                        </a:rPr>
                        <m:t>𝑀</m:t>
                      </m:r>
                      <m:r>
                        <a:rPr lang="en-US" sz="2500" b="0" i="1" baseline="-25000" smtClean="0">
                          <a:solidFill>
                            <a:srgbClr val="000000"/>
                          </a:solidFill>
                          <a:latin typeface="Cambria Math" panose="02040503050406030204" pitchFamily="18" charset="0"/>
                          <a:ea typeface="Cambria Math" panose="02040503050406030204" pitchFamily="18" charset="0"/>
                        </a:rPr>
                        <m:t>′    </m:t>
                      </m:r>
                      <m:limUpp>
                        <m:limUppPr>
                          <m:ctrlPr>
                            <a:rPr lang="ar-AE" sz="2500" i="1">
                              <a:solidFill>
                                <a:srgbClr val="000000"/>
                              </a:solidFill>
                              <a:latin typeface="Cambria Math" panose="02040503050406030204" pitchFamily="18" charset="0"/>
                              <a:ea typeface="Cambria Math" panose="02040503050406030204" pitchFamily="18" charset="0"/>
                            </a:rPr>
                          </m:ctrlPr>
                        </m:limUppPr>
                        <m:e>
                          <m:f>
                            <m:fPr>
                              <m:ctrlPr>
                                <a:rPr lang="en-US" sz="2500" i="1">
                                  <a:solidFill>
                                    <a:srgbClr val="000000"/>
                                  </a:solidFill>
                                  <a:latin typeface="Cambria Math" panose="02040503050406030204" pitchFamily="18" charset="0"/>
                                  <a:ea typeface="Cambria Math" panose="02040503050406030204" pitchFamily="18" charset="0"/>
                                </a:rPr>
                              </m:ctrlPr>
                            </m:fPr>
                            <m:num>
                              <m:limUpp>
                                <m:limUppPr>
                                  <m:ctrlPr>
                                    <a:rPr lang="ar-AE" sz="2500" i="1">
                                      <a:solidFill>
                                        <a:srgbClr val="000000"/>
                                      </a:solidFill>
                                      <a:latin typeface="Cambria Math" panose="02040503050406030204" pitchFamily="18" charset="0"/>
                                      <a:ea typeface="Cambria Math" panose="02040503050406030204" pitchFamily="18" charset="0"/>
                                    </a:rPr>
                                  </m:ctrlPr>
                                </m:limUppPr>
                                <m:e>
                                  <m:limLow>
                                    <m:limLowPr>
                                      <m:ctrlPr>
                                        <a:rPr lang="ar-AE" sz="2500" i="1">
                                          <a:solidFill>
                                            <a:srgbClr val="000000"/>
                                          </a:solidFill>
                                          <a:latin typeface="Cambria Math" panose="02040503050406030204" pitchFamily="18" charset="0"/>
                                          <a:ea typeface="Cambria Math" panose="02040503050406030204" pitchFamily="18" charset="0"/>
                                        </a:rPr>
                                      </m:ctrlPr>
                                    </m:limLowPr>
                                    <m:e>
                                      <m:r>
                                        <a:rPr lang="ar-AE" sz="2500" i="1">
                                          <a:solidFill>
                                            <a:srgbClr val="000000"/>
                                          </a:solidFill>
                                          <a:latin typeface="Cambria Math" panose="02040503050406030204" pitchFamily="18" charset="0"/>
                                          <a:ea typeface="Cambria Math" panose="02040503050406030204" pitchFamily="18" charset="0"/>
                                        </a:rPr>
                                        <m:t>∑</m:t>
                                      </m:r>
                                    </m:e>
                                    <m:lim>
                                      <m:r>
                                        <a:rPr lang="ar-AE" sz="2500" i="1">
                                          <a:solidFill>
                                            <a:srgbClr val="000000"/>
                                          </a:solidFill>
                                          <a:latin typeface="Cambria Math" panose="02040503050406030204" pitchFamily="18" charset="0"/>
                                          <a:ea typeface="Cambria Math" panose="02040503050406030204" pitchFamily="18" charset="0"/>
                                        </a:rPr>
                                        <m:t>𝑚</m:t>
                                      </m:r>
                                      <m:r>
                                        <a:rPr lang="ar-AE" sz="2500" i="1">
                                          <a:solidFill>
                                            <a:srgbClr val="000000"/>
                                          </a:solidFill>
                                          <a:latin typeface="Cambria Math" panose="02040503050406030204" pitchFamily="18" charset="0"/>
                                          <a:ea typeface="Cambria Math" panose="02040503050406030204" pitchFamily="18" charset="0"/>
                                        </a:rPr>
                                        <m:t>=1</m:t>
                                      </m:r>
                                    </m:lim>
                                  </m:limLow>
                                </m:e>
                                <m:lim>
                                  <m:r>
                                    <a:rPr lang="ar-AE" sz="2500" i="1">
                                      <a:solidFill>
                                        <a:srgbClr val="000000"/>
                                      </a:solidFill>
                                      <a:latin typeface="Cambria Math" panose="02040503050406030204" pitchFamily="18" charset="0"/>
                                      <a:ea typeface="Cambria Math" panose="02040503050406030204" pitchFamily="18" charset="0"/>
                                    </a:rPr>
                                    <m:t>𝑀</m:t>
                                  </m:r>
                                  <m:r>
                                    <a:rPr lang="en-US" sz="2500" b="0" i="1" baseline="30000" smtClean="0">
                                      <a:solidFill>
                                        <a:srgbClr val="000000"/>
                                      </a:solidFill>
                                      <a:latin typeface="Cambria Math" panose="02040503050406030204" pitchFamily="18" charset="0"/>
                                      <a:ea typeface="Cambria Math" panose="02040503050406030204" pitchFamily="18" charset="0"/>
                                    </a:rPr>
                                    <m:t>′</m:t>
                                  </m:r>
                                </m:lim>
                              </m:limUpp>
                              <m:sSub>
                                <m:sSubPr>
                                  <m:ctrlPr>
                                    <a:rPr lang="ar-AE" sz="2500" i="1">
                                      <a:solidFill>
                                        <a:srgbClr val="000000"/>
                                      </a:solidFill>
                                      <a:latin typeface="Cambria Math" panose="02040503050406030204" pitchFamily="18" charset="0"/>
                                      <a:ea typeface="Cambria Math" panose="02040503050406030204" pitchFamily="18" charset="0"/>
                                    </a:rPr>
                                  </m:ctrlPr>
                                </m:sSubPr>
                                <m:e>
                                  <m:r>
                                    <a:rPr lang="ar-AE" sz="2500" i="1">
                                      <a:solidFill>
                                        <a:srgbClr val="000000"/>
                                      </a:solidFill>
                                      <a:latin typeface="Cambria Math" panose="02040503050406030204" pitchFamily="18" charset="0"/>
                                      <a:ea typeface="Cambria Math" panose="02040503050406030204" pitchFamily="18" charset="0"/>
                                    </a:rPr>
                                    <m:t>𝜇</m:t>
                                  </m:r>
                                </m:e>
                                <m:sub>
                                  <m:r>
                                    <a:rPr lang="ar-AE" sz="2500" i="1">
                                      <a:solidFill>
                                        <a:srgbClr val="000000"/>
                                      </a:solidFill>
                                      <a:latin typeface="Cambria Math" panose="02040503050406030204" pitchFamily="18" charset="0"/>
                                      <a:ea typeface="Cambria Math" panose="02040503050406030204" pitchFamily="18" charset="0"/>
                                    </a:rPr>
                                    <m:t>𝑚</m:t>
                                  </m:r>
                                </m:sub>
                              </m:sSub>
                            </m:num>
                            <m:den>
                              <m:limUpp>
                                <m:limUppPr>
                                  <m:ctrlPr>
                                    <a:rPr lang="ar-AE" sz="2500" i="1">
                                      <a:solidFill>
                                        <a:srgbClr val="000000"/>
                                      </a:solidFill>
                                      <a:latin typeface="Cambria Math" panose="02040503050406030204" pitchFamily="18" charset="0"/>
                                      <a:ea typeface="Cambria Math" panose="02040503050406030204" pitchFamily="18" charset="0"/>
                                    </a:rPr>
                                  </m:ctrlPr>
                                </m:limUppPr>
                                <m:e>
                                  <m:limLow>
                                    <m:limLowPr>
                                      <m:ctrlPr>
                                        <a:rPr lang="ar-AE" sz="2500" i="1">
                                          <a:solidFill>
                                            <a:srgbClr val="000000"/>
                                          </a:solidFill>
                                          <a:latin typeface="Cambria Math" panose="02040503050406030204" pitchFamily="18" charset="0"/>
                                          <a:ea typeface="Cambria Math" panose="02040503050406030204" pitchFamily="18" charset="0"/>
                                        </a:rPr>
                                      </m:ctrlPr>
                                    </m:limLowPr>
                                    <m:e>
                                      <m:r>
                                        <a:rPr lang="ar-AE" sz="2500" i="1">
                                          <a:solidFill>
                                            <a:srgbClr val="000000"/>
                                          </a:solidFill>
                                          <a:latin typeface="Cambria Math" panose="02040503050406030204" pitchFamily="18" charset="0"/>
                                          <a:ea typeface="Cambria Math" panose="02040503050406030204" pitchFamily="18" charset="0"/>
                                        </a:rPr>
                                        <m:t>∑</m:t>
                                      </m:r>
                                    </m:e>
                                    <m:lim>
                                      <m:r>
                                        <a:rPr lang="ar-AE" sz="2500" i="1">
                                          <a:solidFill>
                                            <a:srgbClr val="000000"/>
                                          </a:solidFill>
                                          <a:latin typeface="Cambria Math" panose="02040503050406030204" pitchFamily="18" charset="0"/>
                                          <a:ea typeface="Cambria Math" panose="02040503050406030204" pitchFamily="18" charset="0"/>
                                        </a:rPr>
                                        <m:t>𝑚</m:t>
                                      </m:r>
                                      <m:r>
                                        <a:rPr lang="ar-AE" sz="2500" i="1">
                                          <a:solidFill>
                                            <a:srgbClr val="000000"/>
                                          </a:solidFill>
                                          <a:latin typeface="Cambria Math" panose="02040503050406030204" pitchFamily="18" charset="0"/>
                                          <a:ea typeface="Cambria Math" panose="02040503050406030204" pitchFamily="18" charset="0"/>
                                        </a:rPr>
                                        <m:t>=1</m:t>
                                      </m:r>
                                    </m:lim>
                                  </m:limLow>
                                </m:e>
                                <m:lim>
                                  <m:r>
                                    <a:rPr lang="en-US" sz="2500" i="1">
                                      <a:solidFill>
                                        <a:srgbClr val="000000"/>
                                      </a:solidFill>
                                      <a:latin typeface="Cambria Math" panose="02040503050406030204" pitchFamily="18" charset="0"/>
                                      <a:ea typeface="Cambria Math" panose="02040503050406030204" pitchFamily="18" charset="0"/>
                                    </a:rPr>
                                    <m:t>∞</m:t>
                                  </m:r>
                                </m:lim>
                              </m:limUpp>
                              <m:sSub>
                                <m:sSubPr>
                                  <m:ctrlPr>
                                    <a:rPr lang="ar-AE" sz="2500" i="1">
                                      <a:solidFill>
                                        <a:srgbClr val="000000"/>
                                      </a:solidFill>
                                      <a:latin typeface="Cambria Math" panose="02040503050406030204" pitchFamily="18" charset="0"/>
                                      <a:ea typeface="Cambria Math" panose="02040503050406030204" pitchFamily="18" charset="0"/>
                                    </a:rPr>
                                  </m:ctrlPr>
                                </m:sSubPr>
                                <m:e>
                                  <m:r>
                                    <a:rPr lang="ar-AE" sz="2500" i="1">
                                      <a:solidFill>
                                        <a:srgbClr val="000000"/>
                                      </a:solidFill>
                                      <a:latin typeface="Cambria Math" panose="02040503050406030204" pitchFamily="18" charset="0"/>
                                      <a:ea typeface="Cambria Math" panose="02040503050406030204" pitchFamily="18" charset="0"/>
                                    </a:rPr>
                                    <m:t>𝜇</m:t>
                                  </m:r>
                                </m:e>
                                <m:sub>
                                  <m:r>
                                    <a:rPr lang="ar-AE" sz="2500" i="1">
                                      <a:solidFill>
                                        <a:srgbClr val="000000"/>
                                      </a:solidFill>
                                      <a:latin typeface="Cambria Math" panose="02040503050406030204" pitchFamily="18" charset="0"/>
                                      <a:ea typeface="Cambria Math" panose="02040503050406030204" pitchFamily="18" charset="0"/>
                                    </a:rPr>
                                    <m:t>𝑚</m:t>
                                  </m:r>
                                </m:sub>
                              </m:sSub>
                            </m:den>
                          </m:f>
                          <m:r>
                            <a:rPr lang="en-US" sz="2500" b="0" i="1" smtClean="0">
                              <a:solidFill>
                                <a:srgbClr val="000000"/>
                              </a:solidFill>
                              <a:latin typeface="Cambria Math" panose="02040503050406030204" pitchFamily="18" charset="0"/>
                              <a:ea typeface="Cambria Math" panose="02040503050406030204" pitchFamily="18" charset="0"/>
                            </a:rPr>
                            <m:t>&gt;0.99</m:t>
                          </m:r>
                        </m:e>
                        <m:lim/>
                      </m:limUpp>
                    </m:oMath>
                  </m:oMathPara>
                </a14:m>
                <a:endParaRPr lang="en-US" sz="2500" dirty="0">
                  <a:latin typeface="Cambria Math" panose="02040503050406030204" pitchFamily="18" charset="0"/>
                  <a:ea typeface="Cambria Math" panose="02040503050406030204" pitchFamily="18" charset="0"/>
                </a:endParaRPr>
              </a:p>
            </p:txBody>
          </p:sp>
        </mc:Choice>
        <mc:Fallback xmlns="">
          <p:sp>
            <p:nvSpPr>
              <p:cNvPr id="8" name="TextBox 7">
                <a:extLst>
                  <a:ext uri="{FF2B5EF4-FFF2-40B4-BE49-F238E27FC236}">
                    <a16:creationId xmlns:a16="http://schemas.microsoft.com/office/drawing/2014/main" id="{6A4CDF0C-722C-E1F5-A733-CA1A375E9074}"/>
                  </a:ext>
                </a:extLst>
              </p:cNvPr>
              <p:cNvSpPr txBox="1">
                <a:spLocks noRot="1" noChangeAspect="1" noMove="1" noResize="1" noEditPoints="1" noAdjustHandles="1" noChangeArrowheads="1" noChangeShapeType="1" noTextEdit="1"/>
              </p:cNvSpPr>
              <p:nvPr/>
            </p:nvSpPr>
            <p:spPr>
              <a:xfrm>
                <a:off x="5491930" y="3017108"/>
                <a:ext cx="6098582" cy="1863395"/>
              </a:xfrm>
              <a:prstGeom prst="rect">
                <a:avLst/>
              </a:prstGeom>
              <a:blipFill>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33358156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2769B3-2ED6-7F63-3A54-22C747A38356}"/>
            </a:ext>
          </a:extLst>
        </p:cNvPr>
        <p:cNvGrpSpPr/>
        <p:nvPr/>
      </p:nvGrpSpPr>
      <p:grpSpPr>
        <a:xfrm>
          <a:off x="0" y="0"/>
          <a:ext cx="0" cy="0"/>
          <a:chOff x="0" y="0"/>
          <a:chExt cx="0" cy="0"/>
        </a:xfrm>
      </p:grpSpPr>
      <p:sp>
        <p:nvSpPr>
          <p:cNvPr id="10" name="Title 1">
            <a:extLst>
              <a:ext uri="{FF2B5EF4-FFF2-40B4-BE49-F238E27FC236}">
                <a16:creationId xmlns:a16="http://schemas.microsoft.com/office/drawing/2014/main" id="{98DE09DB-2E16-03E9-6998-612DA48296D1}"/>
              </a:ext>
            </a:extLst>
          </p:cNvPr>
          <p:cNvSpPr>
            <a:spLocks noGrp="1"/>
          </p:cNvSpPr>
          <p:nvPr>
            <p:ph type="title"/>
          </p:nvPr>
        </p:nvSpPr>
        <p:spPr>
          <a:xfrm>
            <a:off x="612817" y="1154746"/>
            <a:ext cx="11394125" cy="978853"/>
          </a:xfrm>
        </p:spPr>
        <p:txBody>
          <a:bodyPr/>
          <a:lstStyle/>
          <a:p>
            <a:r>
              <a:rPr lang="en-US" dirty="0"/>
              <a:t>Polynomial Chaos intro </a:t>
            </a:r>
          </a:p>
        </p:txBody>
      </p:sp>
      <p:sp>
        <p:nvSpPr>
          <p:cNvPr id="5" name="Slide Number Placeholder 4">
            <a:extLst>
              <a:ext uri="{FF2B5EF4-FFF2-40B4-BE49-F238E27FC236}">
                <a16:creationId xmlns:a16="http://schemas.microsoft.com/office/drawing/2014/main" id="{8B98DFE3-22DE-75DE-5010-F18FE29B76FE}"/>
              </a:ext>
            </a:extLst>
          </p:cNvPr>
          <p:cNvSpPr>
            <a:spLocks noGrp="1"/>
          </p:cNvSpPr>
          <p:nvPr>
            <p:ph type="sldNum" sz="quarter" idx="12"/>
          </p:nvPr>
        </p:nvSpPr>
        <p:spPr/>
        <p:txBody>
          <a:bodyPr/>
          <a:lstStyle/>
          <a:p>
            <a:fld id="{6078145F-DD4D-194F-AAD8-F6593843D0CB}" type="slidenum">
              <a:rPr lang="en-US" smtClean="0"/>
              <a:t>38</a:t>
            </a:fld>
            <a:endParaRPr lang="en-US"/>
          </a:p>
        </p:txBody>
      </p:sp>
      <p:sp>
        <p:nvSpPr>
          <p:cNvPr id="2" name="TextBox 1">
            <a:extLst>
              <a:ext uri="{FF2B5EF4-FFF2-40B4-BE49-F238E27FC236}">
                <a16:creationId xmlns:a16="http://schemas.microsoft.com/office/drawing/2014/main" id="{031BB687-2D23-C26C-1AF8-C340593C791D}"/>
              </a:ext>
            </a:extLst>
          </p:cNvPr>
          <p:cNvSpPr txBox="1"/>
          <p:nvPr/>
        </p:nvSpPr>
        <p:spPr>
          <a:xfrm>
            <a:off x="546753" y="2045223"/>
            <a:ext cx="11460189" cy="1383777"/>
          </a:xfrm>
          <a:prstGeom prst="rect">
            <a:avLst/>
          </a:prstGeom>
          <a:noFill/>
        </p:spPr>
        <p:txBody>
          <a:bodyPr wrap="none" rtlCol="0">
            <a:spAutoFit/>
          </a:bodyPr>
          <a:lstStyle/>
          <a:p>
            <a:pPr marL="342900" indent="-342900" algn="l">
              <a:buFont typeface="Arial" panose="020B0604020202020204" pitchFamily="34" charset="0"/>
              <a:buChar char="•"/>
            </a:pPr>
            <a:r>
              <a:rPr lang="en-US" sz="2200" dirty="0">
                <a:solidFill>
                  <a:schemeClr val="tx1">
                    <a:lumMod val="75000"/>
                    <a:lumOff val="25000"/>
                  </a:schemeClr>
                </a:solidFill>
              </a:rPr>
              <a:t>Our traditional tool for uncertainty representation and propagation</a:t>
            </a:r>
          </a:p>
          <a:p>
            <a:pPr marL="342900" indent="-342900" algn="l">
              <a:lnSpc>
                <a:spcPct val="150000"/>
              </a:lnSpc>
              <a:buFont typeface="Arial" panose="020B0604020202020204" pitchFamily="34" charset="0"/>
              <a:buChar char="•"/>
            </a:pPr>
            <a:r>
              <a:rPr lang="en-US" sz="2200" dirty="0">
                <a:solidFill>
                  <a:schemeClr val="tx1">
                    <a:lumMod val="75000"/>
                    <a:lumOff val="25000"/>
                  </a:schemeClr>
                </a:solidFill>
              </a:rPr>
              <a:t>Random variables represented as polynomial expansion of standard random variables, </a:t>
            </a:r>
          </a:p>
          <a:p>
            <a:pPr lvl="1">
              <a:lnSpc>
                <a:spcPct val="150000"/>
              </a:lnSpc>
            </a:pPr>
            <a:r>
              <a:rPr lang="en-US" sz="2200" dirty="0">
                <a:solidFill>
                  <a:schemeClr val="tx1">
                    <a:lumMod val="75000"/>
                    <a:lumOff val="25000"/>
                  </a:schemeClr>
                </a:solidFill>
              </a:rPr>
              <a:t>such as gaussian or uniform</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40D0B849-8E7C-B47C-43F6-BDC84FD1C534}"/>
                  </a:ext>
                </a:extLst>
              </p:cNvPr>
              <p:cNvSpPr txBox="1"/>
              <p:nvPr/>
            </p:nvSpPr>
            <p:spPr>
              <a:xfrm>
                <a:off x="3545237" y="2932090"/>
                <a:ext cx="6098582" cy="85331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ar-AE" sz="2500" i="1" smtClean="0">
                          <a:solidFill>
                            <a:srgbClr val="000000"/>
                          </a:solidFill>
                          <a:latin typeface="Cambria Math" panose="02040503050406030204" pitchFamily="18" charset="0"/>
                          <a:ea typeface="Cambria Math" panose="02040503050406030204" pitchFamily="18" charset="0"/>
                        </a:rPr>
                        <m:t>𝜉</m:t>
                      </m:r>
                      <m:r>
                        <a:rPr lang="en-US" sz="2500" b="0" i="1" smtClean="0">
                          <a:solidFill>
                            <a:srgbClr val="000000"/>
                          </a:solidFill>
                          <a:latin typeface="Cambria Math" panose="02040503050406030204" pitchFamily="18" charset="0"/>
                          <a:ea typeface="Cambria Math" panose="02040503050406030204" pitchFamily="18" charset="0"/>
                        </a:rPr>
                        <m:t>=</m:t>
                      </m:r>
                      <m:limUpp>
                        <m:limUppPr>
                          <m:ctrlPr>
                            <a:rPr lang="ar-AE" sz="2500" i="1" smtClean="0">
                              <a:solidFill>
                                <a:srgbClr val="000000"/>
                              </a:solidFill>
                              <a:latin typeface="Cambria Math" panose="02040503050406030204" pitchFamily="18" charset="0"/>
                              <a:ea typeface="Cambria Math" panose="02040503050406030204" pitchFamily="18" charset="0"/>
                            </a:rPr>
                          </m:ctrlPr>
                        </m:limUppPr>
                        <m:e>
                          <m:limLow>
                            <m:limLowPr>
                              <m:ctrlPr>
                                <a:rPr lang="ar-AE" sz="2500" i="1">
                                  <a:solidFill>
                                    <a:srgbClr val="000000"/>
                                  </a:solidFill>
                                  <a:latin typeface="Cambria Math" panose="02040503050406030204" pitchFamily="18" charset="0"/>
                                  <a:ea typeface="Cambria Math" panose="02040503050406030204" pitchFamily="18" charset="0"/>
                                </a:rPr>
                              </m:ctrlPr>
                            </m:limLowPr>
                            <m:e>
                              <m:r>
                                <a:rPr lang="ar-AE" sz="2500" i="1">
                                  <a:solidFill>
                                    <a:srgbClr val="000000"/>
                                  </a:solidFill>
                                  <a:latin typeface="Cambria Math" panose="02040503050406030204" pitchFamily="18" charset="0"/>
                                  <a:ea typeface="Cambria Math" panose="02040503050406030204" pitchFamily="18" charset="0"/>
                                </a:rPr>
                                <m:t>∑</m:t>
                              </m:r>
                            </m:e>
                            <m:lim>
                              <m:r>
                                <a:rPr lang="en-US" sz="2500" b="0" i="1" smtClean="0">
                                  <a:solidFill>
                                    <a:srgbClr val="000000"/>
                                  </a:solidFill>
                                  <a:latin typeface="Cambria Math" panose="02040503050406030204" pitchFamily="18" charset="0"/>
                                  <a:ea typeface="Cambria Math" panose="02040503050406030204" pitchFamily="18" charset="0"/>
                                </a:rPr>
                                <m:t>𝑘</m:t>
                              </m:r>
                              <m:r>
                                <a:rPr lang="ar-AE" sz="2500" i="1">
                                  <a:solidFill>
                                    <a:srgbClr val="000000"/>
                                  </a:solidFill>
                                  <a:latin typeface="Cambria Math" panose="02040503050406030204" pitchFamily="18" charset="0"/>
                                  <a:ea typeface="Cambria Math" panose="02040503050406030204" pitchFamily="18" charset="0"/>
                                </a:rPr>
                                <m:t>=1</m:t>
                              </m:r>
                            </m:lim>
                          </m:limLow>
                        </m:e>
                        <m:lim>
                          <m:r>
                            <a:rPr lang="en-US" sz="2500" b="0" i="1" smtClean="0">
                              <a:solidFill>
                                <a:srgbClr val="000000"/>
                              </a:solidFill>
                              <a:latin typeface="Cambria Math" panose="02040503050406030204" pitchFamily="18" charset="0"/>
                              <a:ea typeface="Cambria Math" panose="02040503050406030204" pitchFamily="18" charset="0"/>
                            </a:rPr>
                            <m:t>𝐾</m:t>
                          </m:r>
                        </m:lim>
                      </m:limUpp>
                      <m:r>
                        <a:rPr lang="en-US" sz="2500" b="0" i="1" smtClean="0">
                          <a:solidFill>
                            <a:srgbClr val="000000"/>
                          </a:solidFill>
                          <a:latin typeface="Cambria Math" panose="02040503050406030204" pitchFamily="18" charset="0"/>
                          <a:ea typeface="Cambria Math" panose="02040503050406030204" pitchFamily="18" charset="0"/>
                        </a:rPr>
                        <m:t>𝑐</m:t>
                      </m:r>
                      <m:r>
                        <a:rPr lang="en-US" sz="2500" b="0" i="1" baseline="-25000" smtClean="0">
                          <a:solidFill>
                            <a:srgbClr val="000000"/>
                          </a:solidFill>
                          <a:latin typeface="Cambria Math" panose="02040503050406030204" pitchFamily="18" charset="0"/>
                          <a:ea typeface="Cambria Math" panose="02040503050406030204" pitchFamily="18" charset="0"/>
                        </a:rPr>
                        <m:t>𝑘</m:t>
                      </m:r>
                      <m:r>
                        <a:rPr lang="ar-AE" sz="2500" i="1" smtClean="0">
                          <a:solidFill>
                            <a:srgbClr val="000000"/>
                          </a:solidFill>
                          <a:latin typeface="Cambria Math" panose="02040503050406030204" pitchFamily="18" charset="0"/>
                          <a:ea typeface="Cambria Math" panose="02040503050406030204" pitchFamily="18" charset="0"/>
                        </a:rPr>
                        <m:t> </m:t>
                      </m:r>
                      <m:sSub>
                        <m:sSubPr>
                          <m:ctrlPr>
                            <a:rPr lang="ar-AE" sz="2500" i="1">
                              <a:solidFill>
                                <a:srgbClr val="000000"/>
                              </a:solidFill>
                              <a:latin typeface="Cambria Math" panose="02040503050406030204" pitchFamily="18" charset="0"/>
                              <a:ea typeface="Cambria Math" panose="02040503050406030204" pitchFamily="18" charset="0"/>
                            </a:rPr>
                          </m:ctrlPr>
                        </m:sSubPr>
                        <m:e>
                          <m:r>
                            <a:rPr lang="en-US" sz="2500" b="0" i="1" smtClean="0">
                              <a:solidFill>
                                <a:srgbClr val="000000"/>
                              </a:solidFill>
                              <a:latin typeface="Cambria Math" panose="02040503050406030204" pitchFamily="18" charset="0"/>
                              <a:ea typeface="Cambria Math" panose="02040503050406030204" pitchFamily="18" charset="0"/>
                            </a:rPr>
                            <m:t>𝜓</m:t>
                          </m:r>
                        </m:e>
                        <m:sub>
                          <m:r>
                            <a:rPr lang="en-US" sz="2500" b="0" i="1" smtClean="0">
                              <a:solidFill>
                                <a:srgbClr val="000000"/>
                              </a:solidFill>
                              <a:latin typeface="Cambria Math" panose="02040503050406030204" pitchFamily="18" charset="0"/>
                              <a:ea typeface="Cambria Math" panose="02040503050406030204" pitchFamily="18" charset="0"/>
                            </a:rPr>
                            <m:t>𝑘</m:t>
                          </m:r>
                        </m:sub>
                      </m:sSub>
                      <m:r>
                        <a:rPr lang="ar-AE" sz="2500" i="1">
                          <a:solidFill>
                            <a:srgbClr val="000000"/>
                          </a:solidFill>
                          <a:latin typeface="Cambria Math" panose="02040503050406030204" pitchFamily="18" charset="0"/>
                          <a:ea typeface="Cambria Math" panose="02040503050406030204" pitchFamily="18" charset="0"/>
                        </a:rPr>
                        <m:t>(</m:t>
                      </m:r>
                      <m:r>
                        <a:rPr lang="en-US" sz="2500" b="0" i="1" smtClean="0">
                          <a:solidFill>
                            <a:srgbClr val="000000"/>
                          </a:solidFill>
                          <a:latin typeface="Cambria Math" panose="02040503050406030204" pitchFamily="18" charset="0"/>
                          <a:ea typeface="Cambria Math" panose="02040503050406030204" pitchFamily="18" charset="0"/>
                        </a:rPr>
                        <m:t>𝜂</m:t>
                      </m:r>
                      <m:r>
                        <a:rPr lang="ar-AE" sz="2500" i="1">
                          <a:solidFill>
                            <a:srgbClr val="000000"/>
                          </a:solidFill>
                          <a:latin typeface="Cambria Math" panose="02040503050406030204" pitchFamily="18" charset="0"/>
                          <a:ea typeface="Cambria Math" panose="02040503050406030204" pitchFamily="18" charset="0"/>
                        </a:rPr>
                        <m:t>)</m:t>
                      </m:r>
                    </m:oMath>
                  </m:oMathPara>
                </a14:m>
                <a:endParaRPr lang="en-US" sz="2500" dirty="0">
                  <a:latin typeface="Cambria Math" panose="02040503050406030204" pitchFamily="18" charset="0"/>
                  <a:ea typeface="Cambria Math" panose="02040503050406030204" pitchFamily="18" charset="0"/>
                </a:endParaRPr>
              </a:p>
            </p:txBody>
          </p:sp>
        </mc:Choice>
        <mc:Fallback xmlns="">
          <p:sp>
            <p:nvSpPr>
              <p:cNvPr id="6" name="TextBox 5">
                <a:extLst>
                  <a:ext uri="{FF2B5EF4-FFF2-40B4-BE49-F238E27FC236}">
                    <a16:creationId xmlns:a16="http://schemas.microsoft.com/office/drawing/2014/main" id="{40D0B849-8E7C-B47C-43F6-BDC84FD1C534}"/>
                  </a:ext>
                </a:extLst>
              </p:cNvPr>
              <p:cNvSpPr txBox="1">
                <a:spLocks noRot="1" noChangeAspect="1" noMove="1" noResize="1" noEditPoints="1" noAdjustHandles="1" noChangeArrowheads="1" noChangeShapeType="1" noTextEdit="1"/>
              </p:cNvSpPr>
              <p:nvPr/>
            </p:nvSpPr>
            <p:spPr>
              <a:xfrm>
                <a:off x="3545237" y="2932090"/>
                <a:ext cx="6098582" cy="853311"/>
              </a:xfrm>
              <a:prstGeom prst="rect">
                <a:avLst/>
              </a:prstGeom>
              <a:blipFill>
                <a:blip r:embed="rId3"/>
                <a:stretch>
                  <a:fillRect b="-289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86EEDFA-5ABC-63D6-DD70-44310384D99C}"/>
                  </a:ext>
                </a:extLst>
              </p:cNvPr>
              <p:cNvSpPr txBox="1"/>
              <p:nvPr/>
            </p:nvSpPr>
            <p:spPr>
              <a:xfrm>
                <a:off x="460429" y="3785401"/>
                <a:ext cx="11271142" cy="2114361"/>
              </a:xfrm>
              <a:prstGeom prst="rect">
                <a:avLst/>
              </a:prstGeom>
              <a:noFill/>
            </p:spPr>
            <p:txBody>
              <a:bodyPr wrap="square">
                <a:spAutoFit/>
              </a:bodyPr>
              <a:lstStyle/>
              <a:p>
                <a:pPr marL="342900" indent="-342900" algn="l">
                  <a:buFont typeface="Arial" panose="020B0604020202020204" pitchFamily="34" charset="0"/>
                  <a:buChar char="•"/>
                </a:pPr>
                <a:r>
                  <a:rPr lang="en-US" sz="2200" dirty="0">
                    <a:solidFill>
                      <a:schemeClr val="tx1">
                        <a:lumMod val="75000"/>
                        <a:lumOff val="25000"/>
                      </a:schemeClr>
                    </a:solidFill>
                  </a:rPr>
                  <a:t>Convenient for uncertainty propagation</a:t>
                </a:r>
              </a:p>
              <a:p>
                <a:pPr lvl="1"/>
                <a14:m>
                  <m:oMathPara xmlns:m="http://schemas.openxmlformats.org/officeDocument/2006/math">
                    <m:oMathParaPr>
                      <m:jc m:val="centerGroup"/>
                    </m:oMathParaPr>
                    <m:oMath xmlns:m="http://schemas.openxmlformats.org/officeDocument/2006/math">
                      <m:r>
                        <a:rPr lang="en-US" sz="2400" b="0" i="1" smtClean="0">
                          <a:solidFill>
                            <a:srgbClr val="000000"/>
                          </a:solidFill>
                          <a:latin typeface="Cambria Math" panose="02040503050406030204" pitchFamily="18" charset="0"/>
                          <a:ea typeface="Cambria Math" panose="02040503050406030204" pitchFamily="18" charset="0"/>
                        </a:rPr>
                        <m:t>𝑓</m:t>
                      </m:r>
                      <m:r>
                        <a:rPr lang="en-US" sz="2400" b="0" i="1" smtClean="0">
                          <a:solidFill>
                            <a:srgbClr val="000000"/>
                          </a:solidFill>
                          <a:latin typeface="Cambria Math" panose="02040503050406030204" pitchFamily="18" charset="0"/>
                          <a:ea typeface="Cambria Math" panose="02040503050406030204" pitchFamily="18" charset="0"/>
                        </a:rPr>
                        <m:t>(</m:t>
                      </m:r>
                      <m:r>
                        <a:rPr lang="ar-AE" sz="2400" i="1" smtClean="0">
                          <a:solidFill>
                            <a:srgbClr val="000000"/>
                          </a:solidFill>
                          <a:latin typeface="Cambria Math" panose="02040503050406030204" pitchFamily="18" charset="0"/>
                          <a:ea typeface="Cambria Math" panose="02040503050406030204" pitchFamily="18" charset="0"/>
                        </a:rPr>
                        <m:t>𝜉</m:t>
                      </m:r>
                      <m:r>
                        <a:rPr lang="en-US" sz="2400" b="0" i="1" smtClean="0">
                          <a:solidFill>
                            <a:srgbClr val="000000"/>
                          </a:solidFill>
                          <a:latin typeface="Cambria Math" panose="02040503050406030204" pitchFamily="18" charset="0"/>
                          <a:ea typeface="Cambria Math" panose="02040503050406030204" pitchFamily="18" charset="0"/>
                        </a:rPr>
                        <m:t>)=</m:t>
                      </m:r>
                      <m:limUpp>
                        <m:limUppPr>
                          <m:ctrlPr>
                            <a:rPr lang="ar-AE" sz="2400" i="1" smtClean="0">
                              <a:solidFill>
                                <a:srgbClr val="000000"/>
                              </a:solidFill>
                              <a:latin typeface="Cambria Math" panose="02040503050406030204" pitchFamily="18" charset="0"/>
                              <a:ea typeface="Cambria Math" panose="02040503050406030204" pitchFamily="18" charset="0"/>
                            </a:rPr>
                          </m:ctrlPr>
                        </m:limUppPr>
                        <m:e>
                          <m:limLow>
                            <m:limLowPr>
                              <m:ctrlPr>
                                <a:rPr lang="ar-AE" sz="2400" i="1">
                                  <a:solidFill>
                                    <a:srgbClr val="000000"/>
                                  </a:solidFill>
                                  <a:latin typeface="Cambria Math" panose="02040503050406030204" pitchFamily="18" charset="0"/>
                                  <a:ea typeface="Cambria Math" panose="02040503050406030204" pitchFamily="18" charset="0"/>
                                </a:rPr>
                              </m:ctrlPr>
                            </m:limLowPr>
                            <m:e>
                              <m:r>
                                <a:rPr lang="ar-AE" sz="2400" i="1">
                                  <a:solidFill>
                                    <a:srgbClr val="000000"/>
                                  </a:solidFill>
                                  <a:latin typeface="Cambria Math" panose="02040503050406030204" pitchFamily="18" charset="0"/>
                                  <a:ea typeface="Cambria Math" panose="02040503050406030204" pitchFamily="18" charset="0"/>
                                </a:rPr>
                                <m:t>∑</m:t>
                              </m:r>
                            </m:e>
                            <m:lim>
                              <m:r>
                                <a:rPr lang="en-US" sz="2400" b="0" i="1" smtClean="0">
                                  <a:solidFill>
                                    <a:srgbClr val="000000"/>
                                  </a:solidFill>
                                  <a:latin typeface="Cambria Math" panose="02040503050406030204" pitchFamily="18" charset="0"/>
                                  <a:ea typeface="Cambria Math" panose="02040503050406030204" pitchFamily="18" charset="0"/>
                                </a:rPr>
                                <m:t>𝑘</m:t>
                              </m:r>
                              <m:r>
                                <a:rPr lang="ar-AE" sz="2400" i="1">
                                  <a:solidFill>
                                    <a:srgbClr val="000000"/>
                                  </a:solidFill>
                                  <a:latin typeface="Cambria Math" panose="02040503050406030204" pitchFamily="18" charset="0"/>
                                  <a:ea typeface="Cambria Math" panose="02040503050406030204" pitchFamily="18" charset="0"/>
                                </a:rPr>
                                <m:t>=</m:t>
                              </m:r>
                              <m:r>
                                <a:rPr lang="en-US" sz="2400" b="0" i="1" smtClean="0">
                                  <a:solidFill>
                                    <a:srgbClr val="000000"/>
                                  </a:solidFill>
                                  <a:latin typeface="Cambria Math" panose="02040503050406030204" pitchFamily="18" charset="0"/>
                                  <a:ea typeface="Cambria Math" panose="02040503050406030204" pitchFamily="18" charset="0"/>
                                </a:rPr>
                                <m:t>0</m:t>
                              </m:r>
                            </m:lim>
                          </m:limLow>
                        </m:e>
                        <m:lim>
                          <m:r>
                            <a:rPr lang="en-US" sz="2400" b="0" i="1" smtClean="0">
                              <a:solidFill>
                                <a:srgbClr val="000000"/>
                              </a:solidFill>
                              <a:latin typeface="Cambria Math" panose="02040503050406030204" pitchFamily="18" charset="0"/>
                              <a:ea typeface="Cambria Math" panose="02040503050406030204" pitchFamily="18" charset="0"/>
                            </a:rPr>
                            <m:t>𝐾</m:t>
                          </m:r>
                        </m:lim>
                      </m:limUpp>
                      <m:r>
                        <a:rPr lang="en-US" sz="2400" b="0" i="1" smtClean="0">
                          <a:solidFill>
                            <a:srgbClr val="000000"/>
                          </a:solidFill>
                          <a:latin typeface="Cambria Math" panose="02040503050406030204" pitchFamily="18" charset="0"/>
                          <a:ea typeface="Cambria Math" panose="02040503050406030204" pitchFamily="18" charset="0"/>
                        </a:rPr>
                        <m:t>𝑓</m:t>
                      </m:r>
                      <m:r>
                        <a:rPr lang="en-US" sz="2400" b="0" i="1" baseline="-25000" smtClean="0">
                          <a:solidFill>
                            <a:srgbClr val="000000"/>
                          </a:solidFill>
                          <a:latin typeface="Cambria Math" panose="02040503050406030204" pitchFamily="18" charset="0"/>
                          <a:ea typeface="Cambria Math" panose="02040503050406030204" pitchFamily="18" charset="0"/>
                        </a:rPr>
                        <m:t>𝑘</m:t>
                      </m:r>
                      <m:r>
                        <a:rPr lang="ar-AE" sz="2400" i="1" smtClean="0">
                          <a:solidFill>
                            <a:srgbClr val="000000"/>
                          </a:solidFill>
                          <a:latin typeface="Cambria Math" panose="02040503050406030204" pitchFamily="18" charset="0"/>
                          <a:ea typeface="Cambria Math" panose="02040503050406030204" pitchFamily="18" charset="0"/>
                        </a:rPr>
                        <m:t> </m:t>
                      </m:r>
                      <m:sSub>
                        <m:sSubPr>
                          <m:ctrlPr>
                            <a:rPr lang="ar-AE" sz="2400" i="1">
                              <a:solidFill>
                                <a:srgbClr val="000000"/>
                              </a:solidFill>
                              <a:latin typeface="Cambria Math" panose="02040503050406030204" pitchFamily="18" charset="0"/>
                              <a:ea typeface="Cambria Math" panose="02040503050406030204" pitchFamily="18" charset="0"/>
                            </a:rPr>
                          </m:ctrlPr>
                        </m:sSubPr>
                        <m:e>
                          <m:r>
                            <a:rPr lang="en-US" sz="2400" b="0" i="1" smtClean="0">
                              <a:solidFill>
                                <a:srgbClr val="000000"/>
                              </a:solidFill>
                              <a:latin typeface="Cambria Math" panose="02040503050406030204" pitchFamily="18" charset="0"/>
                              <a:ea typeface="Cambria Math" panose="02040503050406030204" pitchFamily="18" charset="0"/>
                            </a:rPr>
                            <m:t>𝜓</m:t>
                          </m:r>
                        </m:e>
                        <m:sub>
                          <m:r>
                            <a:rPr lang="en-US" sz="2400" b="0" i="1" smtClean="0">
                              <a:solidFill>
                                <a:srgbClr val="000000"/>
                              </a:solidFill>
                              <a:latin typeface="Cambria Math" panose="02040503050406030204" pitchFamily="18" charset="0"/>
                              <a:ea typeface="Cambria Math" panose="02040503050406030204" pitchFamily="18" charset="0"/>
                            </a:rPr>
                            <m:t>𝑘</m:t>
                          </m:r>
                        </m:sub>
                      </m:sSub>
                      <m:r>
                        <a:rPr lang="ar-AE" sz="2400" i="1">
                          <a:solidFill>
                            <a:srgbClr val="000000"/>
                          </a:solidFill>
                          <a:latin typeface="Cambria Math" panose="02040503050406030204" pitchFamily="18" charset="0"/>
                          <a:ea typeface="Cambria Math" panose="02040503050406030204" pitchFamily="18" charset="0"/>
                        </a:rPr>
                        <m:t>(</m:t>
                      </m:r>
                      <m:r>
                        <a:rPr lang="en-US" sz="2400" b="0" i="1" smtClean="0">
                          <a:solidFill>
                            <a:srgbClr val="000000"/>
                          </a:solidFill>
                          <a:latin typeface="Cambria Math" panose="02040503050406030204" pitchFamily="18" charset="0"/>
                          <a:ea typeface="Cambria Math" panose="02040503050406030204" pitchFamily="18" charset="0"/>
                        </a:rPr>
                        <m:t>𝜂</m:t>
                      </m:r>
                      <m:r>
                        <a:rPr lang="ar-AE" sz="2400" i="1">
                          <a:solidFill>
                            <a:srgbClr val="000000"/>
                          </a:solidFill>
                          <a:latin typeface="Cambria Math" panose="02040503050406030204" pitchFamily="18" charset="0"/>
                          <a:ea typeface="Cambria Math" panose="02040503050406030204" pitchFamily="18" charset="0"/>
                        </a:rPr>
                        <m:t>)</m:t>
                      </m:r>
                    </m:oMath>
                  </m:oMathPara>
                </a14:m>
                <a:endParaRPr lang="en-US" sz="2200" dirty="0">
                  <a:solidFill>
                    <a:schemeClr val="tx1">
                      <a:lumMod val="75000"/>
                      <a:lumOff val="25000"/>
                    </a:schemeClr>
                  </a:solidFill>
                </a:endParaRPr>
              </a:p>
              <a:p>
                <a:pPr marL="342900" indent="-342900" algn="l">
                  <a:lnSpc>
                    <a:spcPct val="150000"/>
                  </a:lnSpc>
                  <a:buFont typeface="Arial" panose="020B0604020202020204" pitchFamily="34" charset="0"/>
                  <a:buChar char="•"/>
                </a:pPr>
                <a:r>
                  <a:rPr lang="en-US" sz="2200" dirty="0">
                    <a:solidFill>
                      <a:schemeClr val="tx1">
                        <a:lumMod val="75000"/>
                        <a:lumOff val="25000"/>
                      </a:schemeClr>
                    </a:solidFill>
                  </a:rPr>
                  <a:t>Moment estimation</a:t>
                </a:r>
              </a:p>
              <a:p>
                <a:pPr marL="342900" indent="-342900" algn="l">
                  <a:lnSpc>
                    <a:spcPct val="150000"/>
                  </a:lnSpc>
                  <a:buFont typeface="Arial" panose="020B0604020202020204" pitchFamily="34" charset="0"/>
                  <a:buChar char="•"/>
                </a:pPr>
                <a:r>
                  <a:rPr lang="en-US" sz="2200" dirty="0">
                    <a:solidFill>
                      <a:schemeClr val="tx1">
                        <a:lumMod val="75000"/>
                        <a:lumOff val="25000"/>
                      </a:schemeClr>
                    </a:solidFill>
                  </a:rPr>
                  <a:t>Global Sensitivity Analysis (a.k.a. </a:t>
                </a:r>
                <a:r>
                  <a:rPr lang="en-US" sz="2200" dirty="0" err="1">
                    <a:solidFill>
                      <a:schemeClr val="tx1">
                        <a:lumMod val="75000"/>
                        <a:lumOff val="25000"/>
                      </a:schemeClr>
                    </a:solidFill>
                  </a:rPr>
                  <a:t>Sobol</a:t>
                </a:r>
                <a:r>
                  <a:rPr lang="en-US" sz="2200" dirty="0">
                    <a:solidFill>
                      <a:schemeClr val="tx1">
                        <a:lumMod val="75000"/>
                        <a:lumOff val="25000"/>
                      </a:schemeClr>
                    </a:solidFill>
                  </a:rPr>
                  <a:t> indices or variance-based decomposition)</a:t>
                </a:r>
              </a:p>
            </p:txBody>
          </p:sp>
        </mc:Choice>
        <mc:Fallback xmlns="">
          <p:sp>
            <p:nvSpPr>
              <p:cNvPr id="8" name="TextBox 7">
                <a:extLst>
                  <a:ext uri="{FF2B5EF4-FFF2-40B4-BE49-F238E27FC236}">
                    <a16:creationId xmlns:a16="http://schemas.microsoft.com/office/drawing/2014/main" id="{186EEDFA-5ABC-63D6-DD70-44310384D99C}"/>
                  </a:ext>
                </a:extLst>
              </p:cNvPr>
              <p:cNvSpPr txBox="1">
                <a:spLocks noRot="1" noChangeAspect="1" noMove="1" noResize="1" noEditPoints="1" noAdjustHandles="1" noChangeArrowheads="1" noChangeShapeType="1" noTextEdit="1"/>
              </p:cNvSpPr>
              <p:nvPr/>
            </p:nvSpPr>
            <p:spPr>
              <a:xfrm>
                <a:off x="460429" y="3785401"/>
                <a:ext cx="11271142" cy="2114361"/>
              </a:xfrm>
              <a:prstGeom prst="rect">
                <a:avLst/>
              </a:prstGeom>
              <a:blipFill>
                <a:blip r:embed="rId4"/>
                <a:stretch>
                  <a:fillRect l="-676" t="-2395" b="-4790"/>
                </a:stretch>
              </a:blipFill>
            </p:spPr>
            <p:txBody>
              <a:bodyPr/>
              <a:lstStyle/>
              <a:p>
                <a:r>
                  <a:rPr lang="en-US">
                    <a:noFill/>
                  </a:rPr>
                  <a:t> </a:t>
                </a:r>
              </a:p>
            </p:txBody>
          </p:sp>
        </mc:Fallback>
      </mc:AlternateContent>
    </p:spTree>
    <p:extLst>
      <p:ext uri="{BB962C8B-B14F-4D97-AF65-F5344CB8AC3E}">
        <p14:creationId xmlns:p14="http://schemas.microsoft.com/office/powerpoint/2010/main" val="180595454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1A7440-D3E8-E41B-6AAB-9D3A8C288906}"/>
            </a:ext>
          </a:extLst>
        </p:cNvPr>
        <p:cNvGrpSpPr/>
        <p:nvPr/>
      </p:nvGrpSpPr>
      <p:grpSpPr>
        <a:xfrm>
          <a:off x="0" y="0"/>
          <a:ext cx="0" cy="0"/>
          <a:chOff x="0" y="0"/>
          <a:chExt cx="0" cy="0"/>
        </a:xfrm>
      </p:grpSpPr>
      <p:pic>
        <p:nvPicPr>
          <p:cNvPr id="3" name="Picture 2" descr="A diagram of a projector&#10;&#10;Description automatically generated">
            <a:extLst>
              <a:ext uri="{FF2B5EF4-FFF2-40B4-BE49-F238E27FC236}">
                <a16:creationId xmlns:a16="http://schemas.microsoft.com/office/drawing/2014/main" id="{F6ABEC5D-DDA1-3E17-8C9F-43A37633D668}"/>
              </a:ext>
            </a:extLst>
          </p:cNvPr>
          <p:cNvPicPr>
            <a:picLocks noChangeAspect="1"/>
          </p:cNvPicPr>
          <p:nvPr/>
        </p:nvPicPr>
        <p:blipFill>
          <a:blip r:embed="rId3"/>
          <a:stretch>
            <a:fillRect/>
          </a:stretch>
        </p:blipFill>
        <p:spPr>
          <a:xfrm>
            <a:off x="1581901" y="4297020"/>
            <a:ext cx="2715015" cy="1952778"/>
          </a:xfrm>
          <a:prstGeom prst="rect">
            <a:avLst/>
          </a:prstGeom>
        </p:spPr>
      </p:pic>
      <p:sp>
        <p:nvSpPr>
          <p:cNvPr id="10" name="Title 1">
            <a:extLst>
              <a:ext uri="{FF2B5EF4-FFF2-40B4-BE49-F238E27FC236}">
                <a16:creationId xmlns:a16="http://schemas.microsoft.com/office/drawing/2014/main" id="{44466E4C-9553-CE55-C8F0-289BC77BAC34}"/>
              </a:ext>
            </a:extLst>
          </p:cNvPr>
          <p:cNvSpPr>
            <a:spLocks noGrp="1"/>
          </p:cNvSpPr>
          <p:nvPr>
            <p:ph type="title"/>
          </p:nvPr>
        </p:nvSpPr>
        <p:spPr>
          <a:xfrm>
            <a:off x="612817" y="1154746"/>
            <a:ext cx="11394125" cy="978853"/>
          </a:xfrm>
        </p:spPr>
        <p:txBody>
          <a:bodyPr/>
          <a:lstStyle/>
          <a:p>
            <a:r>
              <a:rPr lang="en-US" dirty="0"/>
              <a:t>KL+PC = reduced dimensional spatio-temporal surrogate</a:t>
            </a:r>
          </a:p>
        </p:txBody>
      </p:sp>
      <p:sp>
        <p:nvSpPr>
          <p:cNvPr id="5" name="Slide Number Placeholder 4">
            <a:extLst>
              <a:ext uri="{FF2B5EF4-FFF2-40B4-BE49-F238E27FC236}">
                <a16:creationId xmlns:a16="http://schemas.microsoft.com/office/drawing/2014/main" id="{A9C39F39-DED0-91A8-E5EE-439C88C2F083}"/>
              </a:ext>
            </a:extLst>
          </p:cNvPr>
          <p:cNvSpPr>
            <a:spLocks noGrp="1"/>
          </p:cNvSpPr>
          <p:nvPr>
            <p:ph type="sldNum" sz="quarter" idx="12"/>
          </p:nvPr>
        </p:nvSpPr>
        <p:spPr/>
        <p:txBody>
          <a:bodyPr/>
          <a:lstStyle/>
          <a:p>
            <a:fld id="{6078145F-DD4D-194F-AAD8-F6593843D0CB}" type="slidenum">
              <a:rPr lang="en-US" smtClean="0"/>
              <a:t>39</a:t>
            </a:fld>
            <a:endParaRPr lang="en-US"/>
          </a:p>
        </p:txBody>
      </p:sp>
      <p:grpSp>
        <p:nvGrpSpPr>
          <p:cNvPr id="29" name="Group 28">
            <a:extLst>
              <a:ext uri="{FF2B5EF4-FFF2-40B4-BE49-F238E27FC236}">
                <a16:creationId xmlns:a16="http://schemas.microsoft.com/office/drawing/2014/main" id="{EF01D7B3-B924-F321-FE43-33C0D56CFCB3}"/>
              </a:ext>
            </a:extLst>
          </p:cNvPr>
          <p:cNvGrpSpPr/>
          <p:nvPr/>
        </p:nvGrpSpPr>
        <p:grpSpPr>
          <a:xfrm>
            <a:off x="325708" y="1757434"/>
            <a:ext cx="11346067" cy="967838"/>
            <a:chOff x="325708" y="1675546"/>
            <a:chExt cx="11346067" cy="967838"/>
          </a:xfrm>
        </p:grpSpPr>
        <p:sp>
          <p:nvSpPr>
            <p:cNvPr id="28" name="Rounded Rectangle 27">
              <a:extLst>
                <a:ext uri="{FF2B5EF4-FFF2-40B4-BE49-F238E27FC236}">
                  <a16:creationId xmlns:a16="http://schemas.microsoft.com/office/drawing/2014/main" id="{B5CF34F3-73F5-F2CB-DF5C-69E150302541}"/>
                </a:ext>
              </a:extLst>
            </p:cNvPr>
            <p:cNvSpPr/>
            <p:nvPr/>
          </p:nvSpPr>
          <p:spPr>
            <a:xfrm>
              <a:off x="325708" y="1675546"/>
              <a:ext cx="11346067" cy="967838"/>
            </a:xfrm>
            <a:prstGeom prst="roundRect">
              <a:avLst/>
            </a:prstGeom>
            <a:solidFill>
              <a:schemeClr val="accent3">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mc:AlternateContent xmlns:mc="http://schemas.openxmlformats.org/markup-compatibility/2006" xmlns:a14="http://schemas.microsoft.com/office/drawing/2010/main">
          <mc:Choice Requires="a14">
            <p:sp>
              <p:nvSpPr>
                <p:cNvPr id="7" name="The goal is still to construct a surrogate with respect to…">
                  <a:extLst>
                    <a:ext uri="{FF2B5EF4-FFF2-40B4-BE49-F238E27FC236}">
                      <a16:creationId xmlns:a16="http://schemas.microsoft.com/office/drawing/2014/main" id="{47095FBB-8D15-E1FB-8F07-41D9B3AF6E1E}"/>
                    </a:ext>
                  </a:extLst>
                </p:cNvPr>
                <p:cNvSpPr txBox="1"/>
                <p:nvPr/>
              </p:nvSpPr>
              <p:spPr>
                <a:xfrm>
                  <a:off x="418303" y="1795561"/>
                  <a:ext cx="11160879" cy="715581"/>
                </a:xfrm>
                <a:prstGeom prst="rect">
                  <a:avLst/>
                </a:prstGeom>
                <a:ln w="12700">
                  <a:miter lim="400000"/>
                </a:ln>
                <a:extLst>
                  <a:ext uri="{C572A759-6A51-4108-AA02-DFA0A04FC94B}">
                    <ma14:wrappingTextBoxFlag xmlns="" xmlns:m="http://schemas.openxmlformats.org/officeDocument/2006/math" xmlns:ma14="http://schemas.microsoft.com/office/mac/drawingml/2011/main" val="1"/>
                  </a:ext>
                </a:extLst>
              </p:spPr>
              <p:txBody>
                <a:bodyPr wrap="square" lIns="19050" tIns="19050" rIns="19050" bIns="19050" anchor="ctr">
                  <a:spAutoFit/>
                </a:bodyPr>
                <a:lstStyle/>
                <a:p>
                  <a:pPr algn="ctr">
                    <a:defRPr sz="3600">
                      <a:solidFill>
                        <a:srgbClr val="000000"/>
                      </a:solidFill>
                    </a:defRPr>
                  </a:pPr>
                  <a:r>
                    <a:rPr lang="en-US" sz="2200" dirty="0">
                      <a:latin typeface="Arial" panose="020B0604020202020204" pitchFamily="34" charset="0"/>
                      <a:cs typeface="Arial" panose="020B0604020202020204" pitchFamily="34" charset="0"/>
                    </a:rPr>
                    <a:t>The goal is to construct a surrogate with respect to uncertain parameters </a:t>
                  </a:r>
                  <a14:m>
                    <m:oMath xmlns:m="http://schemas.openxmlformats.org/officeDocument/2006/math">
                      <m:r>
                        <a:rPr lang="en-US" sz="2200" i="1">
                          <a:solidFill>
                            <a:srgbClr val="000000"/>
                          </a:solidFill>
                          <a:latin typeface="Cambria Math" panose="02040503050406030204" pitchFamily="18" charset="0"/>
                        </a:rPr>
                        <m:t>𝜆</m:t>
                      </m:r>
                    </m:oMath>
                  </a14:m>
                  <a:r>
                    <a:rPr lang="en-US" sz="2200" dirty="0">
                      <a:latin typeface="Arial" panose="020B0604020202020204" pitchFamily="34" charset="0"/>
                      <a:cs typeface="Arial" panose="020B0604020202020204" pitchFamily="34" charset="0"/>
                    </a:rPr>
                    <a:t>, such that </a:t>
                  </a:r>
                  <a14:m>
                    <m:oMath xmlns:m="http://schemas.openxmlformats.org/officeDocument/2006/math">
                      <m:r>
                        <a:rPr lang="en-US" sz="2200" i="1">
                          <a:solidFill>
                            <a:srgbClr val="000000"/>
                          </a:solidFill>
                          <a:latin typeface="Cambria Math" panose="02040503050406030204" pitchFamily="18" charset="0"/>
                        </a:rPr>
                        <m:t>𝑓</m:t>
                      </m:r>
                      <m:r>
                        <a:rPr lang="en-US" sz="2200" i="1">
                          <a:solidFill>
                            <a:srgbClr val="000000"/>
                          </a:solidFill>
                          <a:latin typeface="Cambria Math" panose="02040503050406030204" pitchFamily="18" charset="0"/>
                        </a:rPr>
                        <m:t>(</m:t>
                      </m:r>
                      <m:r>
                        <a:rPr lang="en-US" sz="2200" i="1">
                          <a:solidFill>
                            <a:srgbClr val="000000"/>
                          </a:solidFill>
                          <a:latin typeface="Cambria Math" panose="02040503050406030204" pitchFamily="18" charset="0"/>
                        </a:rPr>
                        <m:t>𝜆</m:t>
                      </m:r>
                      <m:r>
                        <a:rPr lang="en-US" sz="2200" i="1">
                          <a:solidFill>
                            <a:srgbClr val="000000"/>
                          </a:solidFill>
                          <a:latin typeface="Cambria Math" panose="02040503050406030204" pitchFamily="18" charset="0"/>
                        </a:rPr>
                        <m:t>;</m:t>
                      </m:r>
                      <m:sSub>
                        <m:sSubPr>
                          <m:ctrlPr>
                            <a:rPr lang="ar-AE" sz="2200" i="1">
                              <a:solidFill>
                                <a:srgbClr val="000000"/>
                              </a:solidFill>
                              <a:latin typeface="Cambria Math" panose="02040503050406030204" pitchFamily="18" charset="0"/>
                            </a:rPr>
                          </m:ctrlPr>
                        </m:sSubPr>
                        <m:e>
                          <m:r>
                            <a:rPr lang="ar-AE" sz="2200" i="1">
                              <a:solidFill>
                                <a:srgbClr val="000000"/>
                              </a:solidFill>
                              <a:latin typeface="Cambria Math" panose="02040503050406030204" pitchFamily="18" charset="0"/>
                            </a:rPr>
                            <m:t>𝑧</m:t>
                          </m:r>
                        </m:e>
                        <m:sub>
                          <m:r>
                            <a:rPr lang="ar-AE" sz="2200" i="1">
                              <a:solidFill>
                                <a:srgbClr val="000000"/>
                              </a:solidFill>
                              <a:latin typeface="Cambria Math" panose="02040503050406030204" pitchFamily="18" charset="0"/>
                            </a:rPr>
                            <m:t>𝑖</m:t>
                          </m:r>
                        </m:sub>
                      </m:sSub>
                      <m:r>
                        <a:rPr lang="en-US" sz="2200" i="1">
                          <a:solidFill>
                            <a:srgbClr val="000000"/>
                          </a:solidFill>
                          <a:latin typeface="Cambria Math" panose="02040503050406030204" pitchFamily="18" charset="0"/>
                        </a:rPr>
                        <m:t>)≈</m:t>
                      </m:r>
                      <m:sSub>
                        <m:sSubPr>
                          <m:ctrlPr>
                            <a:rPr lang="ar-AE" sz="2200" i="1">
                              <a:solidFill>
                                <a:srgbClr val="000000"/>
                              </a:solidFill>
                              <a:latin typeface="Cambria Math" panose="02040503050406030204" pitchFamily="18" charset="0"/>
                            </a:rPr>
                          </m:ctrlPr>
                        </m:sSubPr>
                        <m:e>
                          <m:r>
                            <a:rPr lang="ar-AE" sz="2200" i="1">
                              <a:solidFill>
                                <a:srgbClr val="000000"/>
                              </a:solidFill>
                              <a:latin typeface="Cambria Math" panose="02040503050406030204" pitchFamily="18" charset="0"/>
                            </a:rPr>
                            <m:t>𝑓</m:t>
                          </m:r>
                        </m:e>
                        <m:sub>
                          <m:r>
                            <a:rPr lang="ar-AE" sz="2200" i="1">
                              <a:solidFill>
                                <a:srgbClr val="000000"/>
                              </a:solidFill>
                              <a:latin typeface="Cambria Math" panose="02040503050406030204" pitchFamily="18" charset="0"/>
                            </a:rPr>
                            <m:t>𝑠</m:t>
                          </m:r>
                        </m:sub>
                      </m:sSub>
                      <m:r>
                        <a:rPr lang="ar-AE" sz="2200" i="1">
                          <a:solidFill>
                            <a:srgbClr val="000000"/>
                          </a:solidFill>
                          <a:latin typeface="Cambria Math" panose="02040503050406030204" pitchFamily="18" charset="0"/>
                        </a:rPr>
                        <m:t>(</m:t>
                      </m:r>
                      <m:r>
                        <a:rPr lang="ar-AE" sz="2200" i="1">
                          <a:solidFill>
                            <a:srgbClr val="000000"/>
                          </a:solidFill>
                          <a:latin typeface="Cambria Math" panose="02040503050406030204" pitchFamily="18" charset="0"/>
                        </a:rPr>
                        <m:t>𝜆</m:t>
                      </m:r>
                      <m:r>
                        <a:rPr lang="ar-AE" sz="2200" i="1">
                          <a:solidFill>
                            <a:srgbClr val="000000"/>
                          </a:solidFill>
                          <a:latin typeface="Cambria Math" panose="02040503050406030204" pitchFamily="18" charset="0"/>
                        </a:rPr>
                        <m:t>;</m:t>
                      </m:r>
                      <m:sSub>
                        <m:sSubPr>
                          <m:ctrlPr>
                            <a:rPr lang="ar-AE" sz="2200" i="1">
                              <a:solidFill>
                                <a:srgbClr val="000000"/>
                              </a:solidFill>
                              <a:latin typeface="Cambria Math" panose="02040503050406030204" pitchFamily="18" charset="0"/>
                            </a:rPr>
                          </m:ctrlPr>
                        </m:sSubPr>
                        <m:e>
                          <m:r>
                            <a:rPr lang="ar-AE" sz="2200" i="1">
                              <a:solidFill>
                                <a:srgbClr val="000000"/>
                              </a:solidFill>
                              <a:latin typeface="Cambria Math" panose="02040503050406030204" pitchFamily="18" charset="0"/>
                            </a:rPr>
                            <m:t>𝑧</m:t>
                          </m:r>
                        </m:e>
                        <m:sub>
                          <m:r>
                            <a:rPr lang="ar-AE" sz="2200" i="1">
                              <a:solidFill>
                                <a:srgbClr val="000000"/>
                              </a:solidFill>
                              <a:latin typeface="Cambria Math" panose="02040503050406030204" pitchFamily="18" charset="0"/>
                            </a:rPr>
                            <m:t>𝑖</m:t>
                          </m:r>
                        </m:sub>
                      </m:sSub>
                      <m:r>
                        <a:rPr lang="ar-AE" sz="2200" i="1">
                          <a:solidFill>
                            <a:srgbClr val="000000"/>
                          </a:solidFill>
                          <a:latin typeface="Cambria Math" panose="02040503050406030204" pitchFamily="18" charset="0"/>
                        </a:rPr>
                        <m:t>)</m:t>
                      </m:r>
                    </m:oMath>
                  </a14:m>
                  <a:r>
                    <a:rPr lang="ar-AE" sz="2200" dirty="0">
                      <a:latin typeface="Arial" panose="020B0604020202020204" pitchFamily="34" charset="0"/>
                      <a:cs typeface="Arial" panose="020B0604020202020204" pitchFamily="34" charset="0"/>
                    </a:rPr>
                    <a:t> </a:t>
                  </a:r>
                  <a:r>
                    <a:rPr lang="en-US" sz="2200" dirty="0">
                      <a:latin typeface="Arial" panose="020B0604020202020204" pitchFamily="34" charset="0"/>
                      <a:cs typeface="Arial" panose="020B0604020202020204" pitchFamily="34" charset="0"/>
                    </a:rPr>
                    <a:t>for all conditions </a:t>
                  </a:r>
                  <a14:m>
                    <m:oMath xmlns:m="http://schemas.openxmlformats.org/officeDocument/2006/math">
                      <m:sSub>
                        <m:sSubPr>
                          <m:ctrlPr>
                            <a:rPr lang="ar-AE" sz="2200" i="1">
                              <a:solidFill>
                                <a:srgbClr val="000000"/>
                              </a:solidFill>
                              <a:latin typeface="Cambria Math" panose="02040503050406030204" pitchFamily="18" charset="0"/>
                            </a:rPr>
                          </m:ctrlPr>
                        </m:sSubPr>
                        <m:e>
                          <m:r>
                            <a:rPr lang="ar-AE" sz="2200" i="1">
                              <a:solidFill>
                                <a:srgbClr val="000000"/>
                              </a:solidFill>
                              <a:latin typeface="Cambria Math" panose="02040503050406030204" pitchFamily="18" charset="0"/>
                            </a:rPr>
                            <m:t>𝑧</m:t>
                          </m:r>
                        </m:e>
                        <m:sub>
                          <m:r>
                            <a:rPr lang="ar-AE" sz="2200" i="1">
                              <a:solidFill>
                                <a:srgbClr val="000000"/>
                              </a:solidFill>
                              <a:latin typeface="Cambria Math" panose="02040503050406030204" pitchFamily="18" charset="0"/>
                            </a:rPr>
                            <m:t>𝑖</m:t>
                          </m:r>
                        </m:sub>
                      </m:sSub>
                    </m:oMath>
                  </a14:m>
                  <a:r>
                    <a:rPr lang="en-US" sz="2200" dirty="0">
                      <a:latin typeface="Arial" panose="020B0604020202020204" pitchFamily="34" charset="0"/>
                      <a:cs typeface="Arial" panose="020B0604020202020204" pitchFamily="34" charset="0"/>
                    </a:rPr>
                    <a:t>.</a:t>
                  </a:r>
                  <a:endParaRPr sz="2200" dirty="0">
                    <a:latin typeface="Arial" panose="020B0604020202020204" pitchFamily="34" charset="0"/>
                    <a:cs typeface="Arial" panose="020B0604020202020204" pitchFamily="34" charset="0"/>
                  </a:endParaRPr>
                </a:p>
              </p:txBody>
            </p:sp>
          </mc:Choice>
          <mc:Fallback xmlns="">
            <p:sp>
              <p:nvSpPr>
                <p:cNvPr id="7" name="The goal is still to construct a surrogate with respect to…">
                  <a:extLst>
                    <a:ext uri="{FF2B5EF4-FFF2-40B4-BE49-F238E27FC236}">
                      <a16:creationId xmlns:a16="http://schemas.microsoft.com/office/drawing/2014/main" id="{DDD7DED9-5458-3BA7-192D-B4506CA685FF}"/>
                    </a:ext>
                  </a:extLst>
                </p:cNvPr>
                <p:cNvSpPr txBox="1">
                  <a:spLocks noRot="1" noChangeAspect="1" noMove="1" noResize="1" noEditPoints="1" noAdjustHandles="1" noChangeArrowheads="1" noChangeShapeType="1" noTextEdit="1"/>
                </p:cNvSpPr>
                <p:nvPr/>
              </p:nvSpPr>
              <p:spPr>
                <a:xfrm>
                  <a:off x="418303" y="1795561"/>
                  <a:ext cx="11160879" cy="715581"/>
                </a:xfrm>
                <a:prstGeom prst="rect">
                  <a:avLst/>
                </a:prstGeom>
                <a:blipFill>
                  <a:blip r:embed="rId4"/>
                  <a:stretch>
                    <a:fillRect t="-6897" b="-20690"/>
                  </a:stretch>
                </a:blipFill>
                <a:ln w="12700">
                  <a:miter lim="400000"/>
                </a:ln>
                <a:extLst>
                  <a:ext uri="{C572A759-6A51-4108-AA02-DFA0A04FC94B}">
                    <ma14:wrappingTextBoxFlag xmlns="" xmlns:m="http://schemas.openxmlformats.org/officeDocument/2006/math" xmlns:ma14="http://schemas.microsoft.com/office/mac/drawingml/2011/main" xmlns:a14="http://schemas.microsoft.com/office/drawing/2010/main" val="1"/>
                  </a:ext>
                </a:extLst>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9" name="Instead of building surrogate for each individual   for  ,…">
                <a:extLst>
                  <a:ext uri="{FF2B5EF4-FFF2-40B4-BE49-F238E27FC236}">
                    <a16:creationId xmlns:a16="http://schemas.microsoft.com/office/drawing/2014/main" id="{2F2BD4CB-913A-86C9-962F-7BB1FADFE7C5}"/>
                  </a:ext>
                </a:extLst>
              </p:cNvPr>
              <p:cNvSpPr txBox="1"/>
              <p:nvPr/>
            </p:nvSpPr>
            <p:spPr>
              <a:xfrm>
                <a:off x="1295805" y="2940163"/>
                <a:ext cx="9216113" cy="715581"/>
              </a:xfrm>
              <a:prstGeom prst="rect">
                <a:avLst/>
              </a:prstGeom>
              <a:ln w="12700">
                <a:miter lim="400000"/>
              </a:ln>
              <a:extLst>
                <a:ext uri="{C572A759-6A51-4108-AA02-DFA0A04FC94B}">
                  <ma14:wrappingTextBoxFlag xmlns="" xmlns:m="http://schemas.openxmlformats.org/officeDocument/2006/math" xmlns:ma14="http://schemas.microsoft.com/office/mac/drawingml/2011/main" val="1"/>
                </a:ext>
              </a:extLst>
            </p:spPr>
            <p:txBody>
              <a:bodyPr wrap="none" lIns="19050" tIns="19050" rIns="19050" bIns="19050" anchor="ctr">
                <a:spAutoFit/>
              </a:bodyPr>
              <a:lstStyle/>
              <a:p>
                <a:pPr algn="ctr">
                  <a:defRPr sz="3600">
                    <a:solidFill>
                      <a:srgbClr val="000000"/>
                    </a:solidFill>
                  </a:defRPr>
                </a:pPr>
                <a:r>
                  <a:rPr sz="2200" dirty="0">
                    <a:latin typeface="Arial" panose="020B0604020202020204" pitchFamily="34" charset="0"/>
                    <a:cs typeface="Arial" panose="020B0604020202020204" pitchFamily="34" charset="0"/>
                  </a:rPr>
                  <a:t>Instead of building surrogate for each individual </a:t>
                </a:r>
                <a14:m>
                  <m:oMath xmlns:m="http://schemas.openxmlformats.org/officeDocument/2006/math">
                    <m:sSub>
                      <m:sSubPr>
                        <m:ctrlPr>
                          <a:rPr sz="2200" i="1">
                            <a:solidFill>
                              <a:srgbClr val="000000"/>
                            </a:solidFill>
                            <a:latin typeface="Cambria Math" panose="02040503050406030204" pitchFamily="18" charset="0"/>
                          </a:rPr>
                        </m:ctrlPr>
                      </m:sSubPr>
                      <m:e>
                        <m:r>
                          <a:rPr sz="2200" i="1">
                            <a:solidFill>
                              <a:srgbClr val="000000"/>
                            </a:solidFill>
                            <a:latin typeface="Cambria Math" panose="02040503050406030204" pitchFamily="18" charset="0"/>
                          </a:rPr>
                          <m:t>𝑧</m:t>
                        </m:r>
                      </m:e>
                      <m:sub>
                        <m:r>
                          <a:rPr sz="2200" i="1">
                            <a:solidFill>
                              <a:srgbClr val="000000"/>
                            </a:solidFill>
                            <a:latin typeface="Cambria Math" panose="02040503050406030204" pitchFamily="18" charset="0"/>
                          </a:rPr>
                          <m:t>𝑖</m:t>
                        </m:r>
                      </m:sub>
                    </m:sSub>
                  </m:oMath>
                </a14:m>
                <a:r>
                  <a:rPr sz="2200" dirty="0">
                    <a:latin typeface="Arial" panose="020B0604020202020204" pitchFamily="34" charset="0"/>
                    <a:cs typeface="Arial" panose="020B0604020202020204" pitchFamily="34" charset="0"/>
                  </a:rPr>
                  <a:t> for </a:t>
                </a:r>
                <a14:m>
                  <m:oMath xmlns:m="http://schemas.openxmlformats.org/officeDocument/2006/math">
                    <m:r>
                      <a:rPr sz="2200" i="1">
                        <a:solidFill>
                          <a:srgbClr val="000000"/>
                        </a:solidFill>
                        <a:latin typeface="Cambria Math" panose="02040503050406030204" pitchFamily="18" charset="0"/>
                      </a:rPr>
                      <m:t>𝑖</m:t>
                    </m:r>
                    <m:r>
                      <a:rPr sz="2200" i="1">
                        <a:solidFill>
                          <a:srgbClr val="000000"/>
                        </a:solidFill>
                        <a:latin typeface="Cambria Math" panose="02040503050406030204" pitchFamily="18" charset="0"/>
                      </a:rPr>
                      <m:t>=1,…,</m:t>
                    </m:r>
                    <m:r>
                      <a:rPr sz="2200" i="1">
                        <a:solidFill>
                          <a:srgbClr val="000000"/>
                        </a:solidFill>
                        <a:latin typeface="Cambria Math" panose="02040503050406030204" pitchFamily="18" charset="0"/>
                      </a:rPr>
                      <m:t>𝑁</m:t>
                    </m:r>
                  </m:oMath>
                </a14:m>
                <a:r>
                  <a:rPr sz="2200" dirty="0">
                    <a:latin typeface="Arial" panose="020B0604020202020204" pitchFamily="34" charset="0"/>
                    <a:cs typeface="Arial" panose="020B0604020202020204" pitchFamily="34" charset="0"/>
                  </a:rPr>
                  <a:t>, </a:t>
                </a:r>
              </a:p>
              <a:p>
                <a:pPr algn="ctr">
                  <a:defRPr sz="3600">
                    <a:solidFill>
                      <a:srgbClr val="000000"/>
                    </a:solidFill>
                  </a:defRPr>
                </a:pPr>
                <a:r>
                  <a:rPr sz="2200" dirty="0">
                    <a:latin typeface="Arial" panose="020B0604020202020204" pitchFamily="34" charset="0"/>
                    <a:cs typeface="Arial" panose="020B0604020202020204" pitchFamily="34" charset="0"/>
                  </a:rPr>
                  <a:t>we construct </a:t>
                </a:r>
                <a:r>
                  <a:rPr lang="en-US" sz="2200" dirty="0">
                    <a:latin typeface="Arial" panose="020B0604020202020204" pitchFamily="34" charset="0"/>
                    <a:cs typeface="Arial" panose="020B0604020202020204" pitchFamily="34" charset="0"/>
                  </a:rPr>
                  <a:t>polynomial chaos</a:t>
                </a:r>
                <a:r>
                  <a:rPr sz="2200" dirty="0">
                    <a:latin typeface="Arial" panose="020B0604020202020204" pitchFamily="34" charset="0"/>
                    <a:cs typeface="Arial" panose="020B0604020202020204" pitchFamily="34" charset="0"/>
                  </a:rPr>
                  <a:t> (</a:t>
                </a:r>
                <a:r>
                  <a:rPr lang="en-US" sz="2200" dirty="0">
                    <a:latin typeface="Arial" panose="020B0604020202020204" pitchFamily="34" charset="0"/>
                    <a:cs typeface="Arial" panose="020B0604020202020204" pitchFamily="34" charset="0"/>
                  </a:rPr>
                  <a:t>PC</a:t>
                </a:r>
                <a:r>
                  <a:rPr sz="2200" dirty="0">
                    <a:latin typeface="Arial" panose="020B0604020202020204" pitchFamily="34" charset="0"/>
                    <a:cs typeface="Arial" panose="020B0604020202020204" pitchFamily="34" charset="0"/>
                  </a:rPr>
                  <a:t>) surrogate for </a:t>
                </a:r>
                <a14:m>
                  <m:oMath xmlns:m="http://schemas.openxmlformats.org/officeDocument/2006/math">
                    <m:sSub>
                      <m:sSubPr>
                        <m:ctrlPr>
                          <a:rPr sz="2200" i="1">
                            <a:solidFill>
                              <a:srgbClr val="000000"/>
                            </a:solidFill>
                            <a:latin typeface="Cambria Math" panose="02040503050406030204" pitchFamily="18" charset="0"/>
                          </a:rPr>
                        </m:ctrlPr>
                      </m:sSubPr>
                      <m:e>
                        <m:r>
                          <a:rPr sz="2200" i="1">
                            <a:solidFill>
                              <a:srgbClr val="000000"/>
                            </a:solidFill>
                            <a:latin typeface="Cambria Math" panose="02040503050406030204" pitchFamily="18" charset="0"/>
                          </a:rPr>
                          <m:t>𝜉</m:t>
                        </m:r>
                      </m:e>
                      <m:sub>
                        <m:r>
                          <a:rPr sz="2200" i="1">
                            <a:solidFill>
                              <a:srgbClr val="000000"/>
                            </a:solidFill>
                            <a:latin typeface="Cambria Math" panose="02040503050406030204" pitchFamily="18" charset="0"/>
                          </a:rPr>
                          <m:t>1</m:t>
                        </m:r>
                      </m:sub>
                    </m:sSub>
                    <m:r>
                      <a:rPr sz="2200" i="1">
                        <a:solidFill>
                          <a:srgbClr val="000000"/>
                        </a:solidFill>
                        <a:latin typeface="Cambria Math" panose="02040503050406030204" pitchFamily="18" charset="0"/>
                      </a:rPr>
                      <m:t>,…,</m:t>
                    </m:r>
                    <m:sSub>
                      <m:sSubPr>
                        <m:ctrlPr>
                          <a:rPr sz="2200" i="1">
                            <a:solidFill>
                              <a:srgbClr val="000000"/>
                            </a:solidFill>
                            <a:latin typeface="Cambria Math" panose="02040503050406030204" pitchFamily="18" charset="0"/>
                          </a:rPr>
                        </m:ctrlPr>
                      </m:sSubPr>
                      <m:e>
                        <m:r>
                          <a:rPr sz="2200" i="1">
                            <a:solidFill>
                              <a:srgbClr val="000000"/>
                            </a:solidFill>
                            <a:latin typeface="Cambria Math" panose="02040503050406030204" pitchFamily="18" charset="0"/>
                          </a:rPr>
                          <m:t>𝜉</m:t>
                        </m:r>
                      </m:e>
                      <m:sub>
                        <m:r>
                          <a:rPr sz="2200" i="1">
                            <a:solidFill>
                              <a:srgbClr val="000000"/>
                            </a:solidFill>
                            <a:latin typeface="Cambria Math" panose="02040503050406030204" pitchFamily="18" charset="0"/>
                          </a:rPr>
                          <m:t>𝑀</m:t>
                        </m:r>
                      </m:sub>
                    </m:sSub>
                  </m:oMath>
                </a14:m>
                <a:r>
                  <a:rPr sz="2200" dirty="0">
                    <a:latin typeface="Arial" panose="020B0604020202020204" pitchFamily="34" charset="0"/>
                    <a:cs typeface="Arial" panose="020B0604020202020204" pitchFamily="34" charset="0"/>
                  </a:rPr>
                  <a:t> where </a:t>
                </a:r>
                <a14:m>
                  <m:oMath xmlns:m="http://schemas.openxmlformats.org/officeDocument/2006/math">
                    <m:r>
                      <a:rPr sz="2200" i="1">
                        <a:solidFill>
                          <a:srgbClr val="000000"/>
                        </a:solidFill>
                        <a:latin typeface="Cambria Math" panose="02040503050406030204" pitchFamily="18" charset="0"/>
                      </a:rPr>
                      <m:t>𝑀</m:t>
                    </m:r>
                    <m:r>
                      <a:rPr sz="2200" i="1">
                        <a:solidFill>
                          <a:srgbClr val="000000"/>
                        </a:solidFill>
                        <a:latin typeface="Cambria Math" panose="02040503050406030204" pitchFamily="18" charset="0"/>
                      </a:rPr>
                      <m:t>≪</m:t>
                    </m:r>
                    <m:r>
                      <a:rPr sz="2200" i="1">
                        <a:solidFill>
                          <a:srgbClr val="000000"/>
                        </a:solidFill>
                        <a:latin typeface="Cambria Math" panose="02040503050406030204" pitchFamily="18" charset="0"/>
                      </a:rPr>
                      <m:t>𝑁</m:t>
                    </m:r>
                    <m:r>
                      <a:rPr sz="2200" i="1">
                        <a:solidFill>
                          <a:srgbClr val="000000"/>
                        </a:solidFill>
                        <a:latin typeface="Cambria Math" panose="02040503050406030204" pitchFamily="18" charset="0"/>
                      </a:rPr>
                      <m:t>.</m:t>
                    </m:r>
                  </m:oMath>
                </a14:m>
                <a:endParaRPr sz="2200" dirty="0">
                  <a:latin typeface="Arial" panose="020B0604020202020204" pitchFamily="34" charset="0"/>
                  <a:cs typeface="Arial" panose="020B0604020202020204" pitchFamily="34" charset="0"/>
                </a:endParaRPr>
              </a:p>
            </p:txBody>
          </p:sp>
        </mc:Choice>
        <mc:Fallback xmlns="">
          <p:sp>
            <p:nvSpPr>
              <p:cNvPr id="9" name="Instead of building surrogate for each individual   for  ,…">
                <a:extLst>
                  <a:ext uri="{FF2B5EF4-FFF2-40B4-BE49-F238E27FC236}">
                    <a16:creationId xmlns:a16="http://schemas.microsoft.com/office/drawing/2014/main" id="{A71AACCA-5593-3CF8-40FB-53463B50791E}"/>
                  </a:ext>
                </a:extLst>
              </p:cNvPr>
              <p:cNvSpPr txBox="1">
                <a:spLocks noRot="1" noChangeAspect="1" noMove="1" noResize="1" noEditPoints="1" noAdjustHandles="1" noChangeArrowheads="1" noChangeShapeType="1" noTextEdit="1"/>
              </p:cNvSpPr>
              <p:nvPr/>
            </p:nvSpPr>
            <p:spPr>
              <a:xfrm>
                <a:off x="1295805" y="2940163"/>
                <a:ext cx="9216113" cy="715581"/>
              </a:xfrm>
              <a:prstGeom prst="rect">
                <a:avLst/>
              </a:prstGeom>
              <a:blipFill>
                <a:blip r:embed="rId5"/>
                <a:stretch>
                  <a:fillRect l="-1102" t="-8772" b="-21053"/>
                </a:stretch>
              </a:blipFill>
              <a:ln w="12700">
                <a:miter lim="400000"/>
              </a:ln>
              <a:extLst>
                <a:ext uri="{C572A759-6A51-4108-AA02-DFA0A04FC94B}">
                  <ma14:wrappingTextBoxFlag xmlns:ma14="http://schemas.microsoft.com/office/mac/drawingml/2011/main" xmlns:m="http://schemas.openxmlformats.org/officeDocument/2006/math" xmlns="" xmlns:a14="http://schemas.microsoft.com/office/drawing/2010/main" val="1"/>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Equation">
                <a:extLst>
                  <a:ext uri="{FF2B5EF4-FFF2-40B4-BE49-F238E27FC236}">
                    <a16:creationId xmlns:a16="http://schemas.microsoft.com/office/drawing/2014/main" id="{AA4035A2-3229-A91C-7FBC-B72CCE10BCD4}"/>
                  </a:ext>
                </a:extLst>
              </p:cNvPr>
              <p:cNvSpPr txBox="1"/>
              <p:nvPr/>
            </p:nvSpPr>
            <p:spPr>
              <a:xfrm>
                <a:off x="6632574" y="4152555"/>
                <a:ext cx="5262338" cy="760978"/>
              </a:xfrm>
              <a:prstGeom prst="rect">
                <a:avLst/>
              </a:prstGeom>
              <a:ln w="12700">
                <a:miter lim="400000"/>
              </a:ln>
            </p:spPr>
            <p:txBody>
              <a:bodyPr wrap="none" lIns="0" tIns="0" rIns="0" bIns="0">
                <a:spAutoFit/>
              </a:bodyPr>
              <a:lstStyle/>
              <a:p>
                <a:pPr defTabSz="342900" latinLnBrk="1">
                  <a:defRPr sz="1800">
                    <a:solidFill>
                      <a:srgbClr val="000000"/>
                    </a:solidFill>
                  </a:defRPr>
                </a:pPr>
                <a14:m>
                  <m:oMathPara xmlns:m="http://schemas.openxmlformats.org/officeDocument/2006/math">
                    <m:oMathParaPr>
                      <m:jc m:val="centerGroup"/>
                    </m:oMathParaPr>
                    <m:oMath xmlns:m="http://schemas.openxmlformats.org/officeDocument/2006/math">
                      <m:r>
                        <a:rPr sz="2500" i="1">
                          <a:solidFill>
                            <a:srgbClr val="000000"/>
                          </a:solidFill>
                          <a:latin typeface="Cambria Math" panose="02040503050406030204" pitchFamily="18" charset="0"/>
                        </a:rPr>
                        <m:t>𝑓</m:t>
                      </m:r>
                      <m:r>
                        <a:rPr sz="2500" i="1">
                          <a:solidFill>
                            <a:srgbClr val="000000"/>
                          </a:solidFill>
                          <a:latin typeface="Cambria Math" panose="02040503050406030204" pitchFamily="18" charset="0"/>
                        </a:rPr>
                        <m:t>(</m:t>
                      </m:r>
                      <m:r>
                        <a:rPr sz="2500" i="1">
                          <a:solidFill>
                            <a:srgbClr val="000000"/>
                          </a:solidFill>
                          <a:latin typeface="Cambria Math" panose="02040503050406030204" pitchFamily="18" charset="0"/>
                        </a:rPr>
                        <m:t>𝜆</m:t>
                      </m:r>
                      <m:r>
                        <a:rPr sz="2500" i="1">
                          <a:solidFill>
                            <a:srgbClr val="000000"/>
                          </a:solidFill>
                          <a:latin typeface="Cambria Math" panose="02040503050406030204" pitchFamily="18" charset="0"/>
                        </a:rPr>
                        <m:t>;</m:t>
                      </m:r>
                      <m:r>
                        <a:rPr sz="2500" i="1">
                          <a:solidFill>
                            <a:srgbClr val="000000"/>
                          </a:solidFill>
                          <a:latin typeface="Cambria Math" panose="02040503050406030204" pitchFamily="18" charset="0"/>
                        </a:rPr>
                        <m:t>𝑧</m:t>
                      </m:r>
                      <m:r>
                        <a:rPr sz="2500" i="1">
                          <a:solidFill>
                            <a:srgbClr val="000000"/>
                          </a:solidFill>
                          <a:latin typeface="Cambria Math" panose="02040503050406030204" pitchFamily="18" charset="0"/>
                        </a:rPr>
                        <m:t>)≈</m:t>
                      </m:r>
                      <m:bar>
                        <m:barPr>
                          <m:pos m:val="top"/>
                          <m:ctrlPr>
                            <a:rPr sz="2500" i="1">
                              <a:solidFill>
                                <a:srgbClr val="000000"/>
                              </a:solidFill>
                              <a:latin typeface="Cambria Math" panose="02040503050406030204" pitchFamily="18" charset="0"/>
                            </a:rPr>
                          </m:ctrlPr>
                        </m:barPr>
                        <m:e>
                          <m:r>
                            <a:rPr sz="2500" i="1">
                              <a:solidFill>
                                <a:srgbClr val="000000"/>
                              </a:solidFill>
                              <a:latin typeface="Cambria Math" panose="02040503050406030204" pitchFamily="18" charset="0"/>
                            </a:rPr>
                            <m:t>𝑓</m:t>
                          </m:r>
                        </m:e>
                      </m:bar>
                      <m:r>
                        <a:rPr sz="2500" i="1">
                          <a:solidFill>
                            <a:srgbClr val="000000"/>
                          </a:solidFill>
                          <a:latin typeface="Cambria Math" panose="02040503050406030204" pitchFamily="18" charset="0"/>
                        </a:rPr>
                        <m:t>(</m:t>
                      </m:r>
                      <m:r>
                        <a:rPr sz="2500" i="1">
                          <a:solidFill>
                            <a:srgbClr val="000000"/>
                          </a:solidFill>
                          <a:latin typeface="Cambria Math" panose="02040503050406030204" pitchFamily="18" charset="0"/>
                        </a:rPr>
                        <m:t>𝑧</m:t>
                      </m:r>
                      <m:r>
                        <a:rPr sz="2500" i="1">
                          <a:solidFill>
                            <a:srgbClr val="000000"/>
                          </a:solidFill>
                          <a:latin typeface="Cambria Math" panose="02040503050406030204" pitchFamily="18" charset="0"/>
                        </a:rPr>
                        <m:t>)+</m:t>
                      </m:r>
                      <m:limUpp>
                        <m:limUppPr>
                          <m:ctrlPr>
                            <a:rPr sz="2500" i="1">
                              <a:solidFill>
                                <a:srgbClr val="000000"/>
                              </a:solidFill>
                              <a:latin typeface="Cambria Math" panose="02040503050406030204" pitchFamily="18" charset="0"/>
                            </a:rPr>
                          </m:ctrlPr>
                        </m:limUppPr>
                        <m:e>
                          <m:limLow>
                            <m:limLowPr>
                              <m:ctrlPr>
                                <a:rPr sz="2500" i="1">
                                  <a:solidFill>
                                    <a:srgbClr val="000000"/>
                                  </a:solidFill>
                                  <a:latin typeface="Cambria Math" panose="02040503050406030204" pitchFamily="18" charset="0"/>
                                </a:rPr>
                              </m:ctrlPr>
                            </m:limLowPr>
                            <m:e>
                              <m:r>
                                <a:rPr sz="2500" i="1">
                                  <a:solidFill>
                                    <a:srgbClr val="000000"/>
                                  </a:solidFill>
                                  <a:latin typeface="Cambria Math" panose="02040503050406030204" pitchFamily="18" charset="0"/>
                                </a:rPr>
                                <m:t>∑</m:t>
                              </m:r>
                            </m:e>
                            <m:lim>
                              <m:r>
                                <a:rPr sz="2500" i="1">
                                  <a:solidFill>
                                    <a:srgbClr val="000000"/>
                                  </a:solidFill>
                                  <a:latin typeface="Cambria Math" panose="02040503050406030204" pitchFamily="18" charset="0"/>
                                </a:rPr>
                                <m:t>𝑚</m:t>
                              </m:r>
                              <m:r>
                                <a:rPr sz="2500" i="1">
                                  <a:solidFill>
                                    <a:srgbClr val="000000"/>
                                  </a:solidFill>
                                  <a:latin typeface="Cambria Math" panose="02040503050406030204" pitchFamily="18" charset="0"/>
                                </a:rPr>
                                <m:t>=1</m:t>
                              </m:r>
                            </m:lim>
                          </m:limLow>
                        </m:e>
                        <m:lim>
                          <m:r>
                            <a:rPr sz="2500" i="1">
                              <a:solidFill>
                                <a:srgbClr val="000000"/>
                              </a:solidFill>
                              <a:latin typeface="Cambria Math" panose="02040503050406030204" pitchFamily="18" charset="0"/>
                            </a:rPr>
                            <m:t>𝑀</m:t>
                          </m:r>
                        </m:lim>
                      </m:limUpp>
                      <m:sSub>
                        <m:sSubPr>
                          <m:ctrlPr>
                            <a:rPr sz="2500" i="1">
                              <a:solidFill>
                                <a:srgbClr val="000000"/>
                              </a:solidFill>
                              <a:latin typeface="Cambria Math" panose="02040503050406030204" pitchFamily="18" charset="0"/>
                            </a:rPr>
                          </m:ctrlPr>
                        </m:sSubPr>
                        <m:e>
                          <m:r>
                            <a:rPr sz="2500" i="1">
                              <a:solidFill>
                                <a:srgbClr val="000000"/>
                              </a:solidFill>
                              <a:latin typeface="Cambria Math" panose="02040503050406030204" pitchFamily="18" charset="0"/>
                            </a:rPr>
                            <m:t>𝜉</m:t>
                          </m:r>
                        </m:e>
                        <m:sub>
                          <m:r>
                            <a:rPr sz="2500" i="1">
                              <a:solidFill>
                                <a:srgbClr val="000000"/>
                              </a:solidFill>
                              <a:latin typeface="Cambria Math" panose="02040503050406030204" pitchFamily="18" charset="0"/>
                            </a:rPr>
                            <m:t>𝑚</m:t>
                          </m:r>
                        </m:sub>
                      </m:sSub>
                      <m:r>
                        <a:rPr sz="2500" i="1">
                          <a:solidFill>
                            <a:srgbClr val="000000"/>
                          </a:solidFill>
                          <a:latin typeface="Cambria Math" panose="02040503050406030204" pitchFamily="18" charset="0"/>
                        </a:rPr>
                        <m:t>(</m:t>
                      </m:r>
                      <m:r>
                        <a:rPr sz="2500" i="1">
                          <a:solidFill>
                            <a:srgbClr val="000000"/>
                          </a:solidFill>
                          <a:latin typeface="Cambria Math" panose="02040503050406030204" pitchFamily="18" charset="0"/>
                        </a:rPr>
                        <m:t>𝜆</m:t>
                      </m:r>
                      <m:r>
                        <a:rPr sz="2500" i="1">
                          <a:solidFill>
                            <a:srgbClr val="000000"/>
                          </a:solidFill>
                          <a:latin typeface="Cambria Math" panose="02040503050406030204" pitchFamily="18" charset="0"/>
                        </a:rPr>
                        <m:t>)</m:t>
                      </m:r>
                      <m:rad>
                        <m:radPr>
                          <m:degHide m:val="on"/>
                          <m:ctrlPr>
                            <a:rPr sz="2500" i="1">
                              <a:solidFill>
                                <a:srgbClr val="000000"/>
                              </a:solidFill>
                              <a:latin typeface="Cambria Math" panose="02040503050406030204" pitchFamily="18" charset="0"/>
                            </a:rPr>
                          </m:ctrlPr>
                        </m:radPr>
                        <m:deg/>
                        <m:e>
                          <m:sSub>
                            <m:sSubPr>
                              <m:ctrlPr>
                                <a:rPr sz="2500" i="1">
                                  <a:solidFill>
                                    <a:srgbClr val="000000"/>
                                  </a:solidFill>
                                  <a:latin typeface="Cambria Math" panose="02040503050406030204" pitchFamily="18" charset="0"/>
                                </a:rPr>
                              </m:ctrlPr>
                            </m:sSubPr>
                            <m:e>
                              <m:r>
                                <a:rPr sz="2500" i="1">
                                  <a:solidFill>
                                    <a:srgbClr val="000000"/>
                                  </a:solidFill>
                                  <a:latin typeface="Cambria Math" panose="02040503050406030204" pitchFamily="18" charset="0"/>
                                </a:rPr>
                                <m:t>𝜇</m:t>
                              </m:r>
                            </m:e>
                            <m:sub>
                              <m:r>
                                <a:rPr sz="2500" i="1">
                                  <a:solidFill>
                                    <a:srgbClr val="000000"/>
                                  </a:solidFill>
                                  <a:latin typeface="Cambria Math" panose="02040503050406030204" pitchFamily="18" charset="0"/>
                                </a:rPr>
                                <m:t>𝑚</m:t>
                              </m:r>
                            </m:sub>
                          </m:sSub>
                        </m:e>
                      </m:rad>
                      <m:sSub>
                        <m:sSubPr>
                          <m:ctrlPr>
                            <a:rPr sz="2500" i="1">
                              <a:solidFill>
                                <a:srgbClr val="000000"/>
                              </a:solidFill>
                              <a:latin typeface="Cambria Math" panose="02040503050406030204" pitchFamily="18" charset="0"/>
                            </a:rPr>
                          </m:ctrlPr>
                        </m:sSubPr>
                        <m:e>
                          <m:r>
                            <a:rPr sz="2500" i="1">
                              <a:solidFill>
                                <a:srgbClr val="000000"/>
                              </a:solidFill>
                              <a:latin typeface="Cambria Math" panose="02040503050406030204" pitchFamily="18" charset="0"/>
                            </a:rPr>
                            <m:t>𝜙</m:t>
                          </m:r>
                        </m:e>
                        <m:sub>
                          <m:r>
                            <a:rPr sz="2500" i="1">
                              <a:solidFill>
                                <a:srgbClr val="000000"/>
                              </a:solidFill>
                              <a:latin typeface="Cambria Math" panose="02040503050406030204" pitchFamily="18" charset="0"/>
                            </a:rPr>
                            <m:t>𝑚</m:t>
                          </m:r>
                        </m:sub>
                      </m:sSub>
                      <m:r>
                        <a:rPr sz="2500" i="1">
                          <a:solidFill>
                            <a:srgbClr val="000000"/>
                          </a:solidFill>
                          <a:latin typeface="Cambria Math" panose="02040503050406030204" pitchFamily="18" charset="0"/>
                        </a:rPr>
                        <m:t>(</m:t>
                      </m:r>
                      <m:r>
                        <a:rPr sz="2500" i="1">
                          <a:solidFill>
                            <a:srgbClr val="000000"/>
                          </a:solidFill>
                          <a:latin typeface="Cambria Math" panose="02040503050406030204" pitchFamily="18" charset="0"/>
                        </a:rPr>
                        <m:t>𝑧</m:t>
                      </m:r>
                      <m:r>
                        <a:rPr sz="2500" i="1">
                          <a:solidFill>
                            <a:srgbClr val="000000"/>
                          </a:solidFill>
                          <a:latin typeface="Cambria Math" panose="02040503050406030204" pitchFamily="18" charset="0"/>
                        </a:rPr>
                        <m:t>)</m:t>
                      </m:r>
                    </m:oMath>
                  </m:oMathPara>
                </a14:m>
                <a:endParaRPr sz="2500" dirty="0"/>
              </a:p>
            </p:txBody>
          </p:sp>
        </mc:Choice>
        <mc:Fallback xmlns="">
          <p:sp>
            <p:nvSpPr>
              <p:cNvPr id="11" name="Equation">
                <a:extLst>
                  <a:ext uri="{FF2B5EF4-FFF2-40B4-BE49-F238E27FC236}">
                    <a16:creationId xmlns:a16="http://schemas.microsoft.com/office/drawing/2014/main" id="{C99A64FA-A6BC-8B29-70AB-210E0F761F2E}"/>
                  </a:ext>
                </a:extLst>
              </p:cNvPr>
              <p:cNvSpPr txBox="1">
                <a:spLocks noRot="1" noChangeAspect="1" noMove="1" noResize="1" noEditPoints="1" noAdjustHandles="1" noChangeArrowheads="1" noChangeShapeType="1" noTextEdit="1"/>
              </p:cNvSpPr>
              <p:nvPr/>
            </p:nvSpPr>
            <p:spPr>
              <a:xfrm>
                <a:off x="6632574" y="4152555"/>
                <a:ext cx="5262338" cy="760978"/>
              </a:xfrm>
              <a:prstGeom prst="rect">
                <a:avLst/>
              </a:prstGeom>
              <a:blipFill>
                <a:blip r:embed="rId6"/>
                <a:stretch>
                  <a:fillRect l="-1446" r="-1687" b="-9836"/>
                </a:stretch>
              </a:blipFill>
              <a:ln w="12700">
                <a:miter lim="400000"/>
              </a:ln>
            </p:spPr>
            <p:txBody>
              <a:bodyPr/>
              <a:lstStyle/>
              <a:p>
                <a:r>
                  <a:rPr lang="en-US">
                    <a:noFill/>
                  </a:rPr>
                  <a:t> </a:t>
                </a:r>
              </a:p>
            </p:txBody>
          </p:sp>
        </mc:Fallback>
      </mc:AlternateContent>
      <p:sp>
        <p:nvSpPr>
          <p:cNvPr id="12" name="Line">
            <a:extLst>
              <a:ext uri="{FF2B5EF4-FFF2-40B4-BE49-F238E27FC236}">
                <a16:creationId xmlns:a16="http://schemas.microsoft.com/office/drawing/2014/main" id="{21A1D3A7-5871-86BC-513E-92A2ED888703}"/>
              </a:ext>
            </a:extLst>
          </p:cNvPr>
          <p:cNvSpPr/>
          <p:nvPr/>
        </p:nvSpPr>
        <p:spPr>
          <a:xfrm flipV="1">
            <a:off x="9879581" y="4879921"/>
            <a:ext cx="0" cy="516896"/>
          </a:xfrm>
          <a:prstGeom prst="line">
            <a:avLst/>
          </a:prstGeom>
          <a:ln w="63500">
            <a:solidFill>
              <a:schemeClr val="accent1">
                <a:lumOff val="-13575"/>
              </a:schemeClr>
            </a:solidFill>
            <a:miter lim="400000"/>
            <a:tailEnd type="triangle"/>
          </a:ln>
        </p:spPr>
        <p:txBody>
          <a:bodyPr lIns="19050" tIns="19050" rIns="19050" bIns="19050" anchor="ctr"/>
          <a:lstStyle/>
          <a:p>
            <a:endParaRPr sz="675"/>
          </a:p>
        </p:txBody>
      </p:sp>
      <mc:AlternateContent xmlns:mc="http://schemas.openxmlformats.org/markup-compatibility/2006" xmlns:a14="http://schemas.microsoft.com/office/drawing/2010/main">
        <mc:Choice Requires="a14">
          <p:sp>
            <p:nvSpPr>
              <p:cNvPr id="13" name="Equation">
                <a:extLst>
                  <a:ext uri="{FF2B5EF4-FFF2-40B4-BE49-F238E27FC236}">
                    <a16:creationId xmlns:a16="http://schemas.microsoft.com/office/drawing/2014/main" id="{67F7AE69-A4B2-CB7F-0421-BE2556110901}"/>
                  </a:ext>
                </a:extLst>
              </p:cNvPr>
              <p:cNvSpPr txBox="1"/>
              <p:nvPr/>
            </p:nvSpPr>
            <p:spPr>
              <a:xfrm>
                <a:off x="9595566" y="5477830"/>
                <a:ext cx="1014508" cy="385939"/>
              </a:xfrm>
              <a:prstGeom prst="rect">
                <a:avLst/>
              </a:prstGeom>
              <a:ln w="12700">
                <a:miter lim="400000"/>
              </a:ln>
            </p:spPr>
            <p:txBody>
              <a:bodyPr wrap="none" lIns="0" tIns="0" rIns="0" bIns="0">
                <a:spAutoFit/>
              </a:bodyPr>
              <a:lstStyle/>
              <a:p>
                <a:pPr defTabSz="342900" latinLnBrk="1">
                  <a:defRPr sz="1800">
                    <a:solidFill>
                      <a:srgbClr val="000000"/>
                    </a:solidFill>
                  </a:defRPr>
                </a:pPr>
                <a14:m>
                  <m:oMathPara xmlns:m="http://schemas.openxmlformats.org/officeDocument/2006/math">
                    <m:oMathParaPr>
                      <m:jc m:val="centerGroup"/>
                    </m:oMathParaPr>
                    <m:oMath xmlns:m="http://schemas.openxmlformats.org/officeDocument/2006/math">
                      <m:sSubSup>
                        <m:sSubSupPr>
                          <m:ctrlPr>
                            <a:rPr lang="ar-AE" sz="2500" i="1" smtClean="0">
                              <a:solidFill>
                                <a:srgbClr val="0075B9"/>
                              </a:solidFill>
                              <a:latin typeface="Cambria Math" panose="02040503050406030204" pitchFamily="18" charset="0"/>
                            </a:rPr>
                          </m:ctrlPr>
                        </m:sSubSupPr>
                        <m:e>
                          <m:r>
                            <a:rPr lang="ar-AE" sz="2500" i="1">
                              <a:solidFill>
                                <a:srgbClr val="0075B9"/>
                              </a:solidFill>
                              <a:latin typeface="Cambria Math" panose="02040503050406030204" pitchFamily="18" charset="0"/>
                            </a:rPr>
                            <m:t>𝜉</m:t>
                          </m:r>
                        </m:e>
                        <m:sub>
                          <m:r>
                            <a:rPr lang="ar-AE" sz="2500" i="1">
                              <a:solidFill>
                                <a:srgbClr val="0075B9"/>
                              </a:solidFill>
                              <a:latin typeface="Cambria Math" panose="02040503050406030204" pitchFamily="18" charset="0"/>
                            </a:rPr>
                            <m:t>𝑚</m:t>
                          </m:r>
                        </m:sub>
                        <m:sup>
                          <m:r>
                            <a:rPr lang="ar-AE" sz="2500" b="0" i="1" smtClean="0">
                              <a:solidFill>
                                <a:srgbClr val="0075B9"/>
                              </a:solidFill>
                              <a:latin typeface="Cambria Math" panose="02040503050406030204" pitchFamily="18" charset="0"/>
                            </a:rPr>
                            <m:t>𝑃</m:t>
                          </m:r>
                          <m:r>
                            <a:rPr lang="en-US" sz="2500" b="0" i="1" smtClean="0">
                              <a:solidFill>
                                <a:srgbClr val="0075B9"/>
                              </a:solidFill>
                              <a:latin typeface="Cambria Math" panose="02040503050406030204" pitchFamily="18" charset="0"/>
                            </a:rPr>
                            <m:t>𝐶</m:t>
                          </m:r>
                        </m:sup>
                      </m:sSubSup>
                      <m:r>
                        <a:rPr lang="ar-AE" sz="2500" i="1">
                          <a:solidFill>
                            <a:srgbClr val="0075B9"/>
                          </a:solidFill>
                          <a:latin typeface="Cambria Math" panose="02040503050406030204" pitchFamily="18" charset="0"/>
                        </a:rPr>
                        <m:t>(</m:t>
                      </m:r>
                      <m:r>
                        <a:rPr lang="ar-AE" sz="2500" i="1">
                          <a:solidFill>
                            <a:srgbClr val="0075B9"/>
                          </a:solidFill>
                          <a:latin typeface="Cambria Math" panose="02040503050406030204" pitchFamily="18" charset="0"/>
                        </a:rPr>
                        <m:t>𝜆</m:t>
                      </m:r>
                      <m:r>
                        <a:rPr lang="ar-AE" sz="2500" i="1">
                          <a:solidFill>
                            <a:srgbClr val="0075B9"/>
                          </a:solidFill>
                          <a:latin typeface="Cambria Math" panose="02040503050406030204" pitchFamily="18" charset="0"/>
                        </a:rPr>
                        <m:t>)</m:t>
                      </m:r>
                    </m:oMath>
                  </m:oMathPara>
                </a14:m>
                <a:endParaRPr sz="2500" dirty="0">
                  <a:solidFill>
                    <a:srgbClr val="0076BA"/>
                  </a:solidFill>
                </a:endParaRPr>
              </a:p>
            </p:txBody>
          </p:sp>
        </mc:Choice>
        <mc:Fallback xmlns="">
          <p:sp>
            <p:nvSpPr>
              <p:cNvPr id="13" name="Equation">
                <a:extLst>
                  <a:ext uri="{FF2B5EF4-FFF2-40B4-BE49-F238E27FC236}">
                    <a16:creationId xmlns:a16="http://schemas.microsoft.com/office/drawing/2014/main" id="{FF0BBA25-DD6E-8802-013D-0151AC0E77BA}"/>
                  </a:ext>
                </a:extLst>
              </p:cNvPr>
              <p:cNvSpPr txBox="1">
                <a:spLocks noRot="1" noChangeAspect="1" noMove="1" noResize="1" noEditPoints="1" noAdjustHandles="1" noChangeArrowheads="1" noChangeShapeType="1" noTextEdit="1"/>
              </p:cNvSpPr>
              <p:nvPr/>
            </p:nvSpPr>
            <p:spPr>
              <a:xfrm>
                <a:off x="9595566" y="5477830"/>
                <a:ext cx="1014508" cy="385939"/>
              </a:xfrm>
              <a:prstGeom prst="rect">
                <a:avLst/>
              </a:prstGeom>
              <a:blipFill>
                <a:blip r:embed="rId7"/>
                <a:stretch>
                  <a:fillRect l="-8642" r="-9877" b="-38710"/>
                </a:stretch>
              </a:blipFill>
              <a:ln w="12700">
                <a:miter lim="400000"/>
              </a:ln>
            </p:spPr>
            <p:txBody>
              <a:bodyPr/>
              <a:lstStyle/>
              <a:p>
                <a:r>
                  <a:rPr lang="en-US">
                    <a:noFill/>
                  </a:rPr>
                  <a:t> </a:t>
                </a:r>
              </a:p>
            </p:txBody>
          </p:sp>
        </mc:Fallback>
      </mc:AlternateContent>
      <p:sp>
        <p:nvSpPr>
          <p:cNvPr id="15" name="Input Parameters">
            <a:extLst>
              <a:ext uri="{FF2B5EF4-FFF2-40B4-BE49-F238E27FC236}">
                <a16:creationId xmlns:a16="http://schemas.microsoft.com/office/drawing/2014/main" id="{5C934FA6-828E-4AB3-8965-E254DF6EAB59}"/>
              </a:ext>
            </a:extLst>
          </p:cNvPr>
          <p:cNvSpPr txBox="1"/>
          <p:nvPr/>
        </p:nvSpPr>
        <p:spPr>
          <a:xfrm rot="16200000">
            <a:off x="680891" y="5154654"/>
            <a:ext cx="1417376" cy="26930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defRPr sz="4000" b="1">
                <a:solidFill>
                  <a:schemeClr val="accent3">
                    <a:hueOff val="914338"/>
                    <a:satOff val="31515"/>
                    <a:lumOff val="-30790"/>
                  </a:schemeClr>
                </a:solidFill>
              </a:defRPr>
            </a:lvl1pPr>
          </a:lstStyle>
          <a:p>
            <a:r>
              <a:rPr sz="1500"/>
              <a:t>Input Parameters</a:t>
            </a:r>
          </a:p>
        </p:txBody>
      </p:sp>
      <p:sp>
        <p:nvSpPr>
          <p:cNvPr id="16" name="Eigen-…">
            <a:extLst>
              <a:ext uri="{FF2B5EF4-FFF2-40B4-BE49-F238E27FC236}">
                <a16:creationId xmlns:a16="http://schemas.microsoft.com/office/drawing/2014/main" id="{821434FF-9D92-A6F2-D177-B32B14298755}"/>
              </a:ext>
            </a:extLst>
          </p:cNvPr>
          <p:cNvSpPr txBox="1"/>
          <p:nvPr/>
        </p:nvSpPr>
        <p:spPr>
          <a:xfrm>
            <a:off x="3855808" y="4261657"/>
            <a:ext cx="765178" cy="38472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9050" tIns="19050" rIns="19050" bIns="19050" anchor="ctr">
            <a:spAutoFit/>
          </a:bodyPr>
          <a:lstStyle/>
          <a:p>
            <a:pPr>
              <a:defRPr sz="3000" b="1">
                <a:solidFill>
                  <a:schemeClr val="accent5">
                    <a:hueOff val="-82419"/>
                    <a:satOff val="-9513"/>
                    <a:lumOff val="-16343"/>
                  </a:schemeClr>
                </a:solidFill>
              </a:defRPr>
            </a:pPr>
            <a:r>
              <a:rPr sz="1125" dirty="0"/>
              <a:t>Eigen-</a:t>
            </a:r>
          </a:p>
          <a:p>
            <a:pPr>
              <a:defRPr sz="3000" b="1">
                <a:solidFill>
                  <a:schemeClr val="accent5">
                    <a:hueOff val="-82419"/>
                    <a:satOff val="-9513"/>
                    <a:lumOff val="-16343"/>
                  </a:schemeClr>
                </a:solidFill>
              </a:defRPr>
            </a:pPr>
            <a:r>
              <a:rPr sz="1125" dirty="0"/>
              <a:t>features</a:t>
            </a:r>
          </a:p>
        </p:txBody>
      </p:sp>
      <p:sp>
        <p:nvSpPr>
          <p:cNvPr id="17" name="Rounded Rectangle">
            <a:extLst>
              <a:ext uri="{FF2B5EF4-FFF2-40B4-BE49-F238E27FC236}">
                <a16:creationId xmlns:a16="http://schemas.microsoft.com/office/drawing/2014/main" id="{EDD98581-CD90-1551-2099-B046D3E79E58}"/>
              </a:ext>
            </a:extLst>
          </p:cNvPr>
          <p:cNvSpPr/>
          <p:nvPr/>
        </p:nvSpPr>
        <p:spPr>
          <a:xfrm>
            <a:off x="3921605" y="4678042"/>
            <a:ext cx="321568" cy="1319952"/>
          </a:xfrm>
          <a:prstGeom prst="roundRect">
            <a:avLst>
              <a:gd name="adj" fmla="val 50000"/>
            </a:avLst>
          </a:prstGeom>
          <a:ln w="63500">
            <a:solidFill>
              <a:srgbClr val="000000"/>
            </a:solidFill>
            <a:custDash>
              <a:ds d="200000" sp="200000"/>
            </a:custDash>
            <a:miter lim="400000"/>
          </a:ln>
        </p:spPr>
        <p:txBody>
          <a:bodyPr lIns="19050" tIns="19050" rIns="19050" bIns="19050" anchor="ctr"/>
          <a:lstStyle/>
          <a:p>
            <a:pPr defTabSz="309563">
              <a:defRPr sz="3200">
                <a:solidFill>
                  <a:srgbClr val="FFFFFF"/>
                </a:solidFill>
                <a:latin typeface="Helvetica Neue Medium"/>
                <a:ea typeface="Helvetica Neue Medium"/>
                <a:cs typeface="Helvetica Neue Medium"/>
                <a:sym typeface="Helvetica Neue Medium"/>
              </a:defRPr>
            </a:pPr>
            <a:endParaRPr sz="1200"/>
          </a:p>
        </p:txBody>
      </p:sp>
      <p:sp>
        <p:nvSpPr>
          <p:cNvPr id="18" name="Rounded Rectangle">
            <a:extLst>
              <a:ext uri="{FF2B5EF4-FFF2-40B4-BE49-F238E27FC236}">
                <a16:creationId xmlns:a16="http://schemas.microsoft.com/office/drawing/2014/main" id="{74D2857F-4BE1-7E03-3E5F-2CE5F37031FC}"/>
              </a:ext>
            </a:extLst>
          </p:cNvPr>
          <p:cNvSpPr/>
          <p:nvPr/>
        </p:nvSpPr>
        <p:spPr>
          <a:xfrm>
            <a:off x="1562555" y="4335990"/>
            <a:ext cx="344959" cy="1906632"/>
          </a:xfrm>
          <a:prstGeom prst="roundRect">
            <a:avLst>
              <a:gd name="adj" fmla="val 50000"/>
            </a:avLst>
          </a:prstGeom>
          <a:ln w="63500">
            <a:solidFill>
              <a:srgbClr val="000000"/>
            </a:solidFill>
            <a:custDash>
              <a:ds d="200000" sp="200000"/>
            </a:custDash>
            <a:miter lim="400000"/>
          </a:ln>
        </p:spPr>
        <p:txBody>
          <a:bodyPr lIns="19050" tIns="19050" rIns="19050" bIns="19050" anchor="ctr"/>
          <a:lstStyle/>
          <a:p>
            <a:pPr defTabSz="309563">
              <a:defRPr sz="3200">
                <a:solidFill>
                  <a:srgbClr val="FFFFFF"/>
                </a:solidFill>
                <a:latin typeface="Helvetica Neue Medium"/>
                <a:ea typeface="Helvetica Neue Medium"/>
                <a:cs typeface="Helvetica Neue Medium"/>
                <a:sym typeface="Helvetica Neue Medium"/>
              </a:defRPr>
            </a:pPr>
            <a:endParaRPr sz="1200"/>
          </a:p>
        </p:txBody>
      </p:sp>
      <mc:AlternateContent xmlns:mc="http://schemas.openxmlformats.org/markup-compatibility/2006" xmlns:a14="http://schemas.microsoft.com/office/drawing/2010/main">
        <mc:Choice Requires="a14">
          <p:sp>
            <p:nvSpPr>
              <p:cNvPr id="19" name="Equation">
                <a:extLst>
                  <a:ext uri="{FF2B5EF4-FFF2-40B4-BE49-F238E27FC236}">
                    <a16:creationId xmlns:a16="http://schemas.microsoft.com/office/drawing/2014/main" id="{E1D71B67-D94A-FF74-1685-B82C897361DF}"/>
                  </a:ext>
                </a:extLst>
              </p:cNvPr>
              <p:cNvSpPr txBox="1"/>
              <p:nvPr/>
            </p:nvSpPr>
            <p:spPr>
              <a:xfrm>
                <a:off x="185057" y="5168789"/>
                <a:ext cx="1012200" cy="311624"/>
              </a:xfrm>
              <a:prstGeom prst="rect">
                <a:avLst/>
              </a:prstGeom>
              <a:ln w="12700">
                <a:miter lim="400000"/>
              </a:ln>
            </p:spPr>
            <p:txBody>
              <a:bodyPr wrap="none" lIns="0" tIns="0" rIns="0" bIns="0">
                <a:spAutoFit/>
              </a:bodyPr>
              <a:lstStyle/>
              <a:p>
                <a:pPr defTabSz="342900" latinLnBrk="1">
                  <a:defRPr sz="1800">
                    <a:solidFill>
                      <a:srgbClr val="000000"/>
                    </a:solidFill>
                  </a:defRPr>
                </a:pPr>
                <a14:m>
                  <m:oMathPara xmlns:m="http://schemas.openxmlformats.org/officeDocument/2006/math">
                    <m:oMathParaPr>
                      <m:jc m:val="centerGroup"/>
                    </m:oMathParaPr>
                    <m:oMath xmlns:m="http://schemas.openxmlformats.org/officeDocument/2006/math">
                      <m:sSub>
                        <m:sSubPr>
                          <m:ctrlPr>
                            <a:rPr sz="2025" i="1">
                              <a:solidFill>
                                <a:srgbClr val="017000"/>
                              </a:solidFill>
                              <a:latin typeface="Cambria Math" panose="02040503050406030204" pitchFamily="18" charset="0"/>
                            </a:rPr>
                          </m:ctrlPr>
                        </m:sSubPr>
                        <m:e>
                          <m:r>
                            <a:rPr sz="2025" i="1">
                              <a:solidFill>
                                <a:srgbClr val="017000"/>
                              </a:solidFill>
                              <a:latin typeface="Cambria Math" panose="02040503050406030204" pitchFamily="18" charset="0"/>
                            </a:rPr>
                            <m:t>𝜆</m:t>
                          </m:r>
                        </m:e>
                        <m:sub>
                          <m:r>
                            <a:rPr sz="2025" i="1">
                              <a:solidFill>
                                <a:srgbClr val="017000"/>
                              </a:solidFill>
                              <a:latin typeface="Cambria Math" panose="02040503050406030204" pitchFamily="18" charset="0"/>
                            </a:rPr>
                            <m:t>1</m:t>
                          </m:r>
                        </m:sub>
                      </m:sSub>
                      <m:r>
                        <a:rPr sz="2025" i="1">
                          <a:solidFill>
                            <a:srgbClr val="017000"/>
                          </a:solidFill>
                          <a:latin typeface="Cambria Math" panose="02040503050406030204" pitchFamily="18" charset="0"/>
                        </a:rPr>
                        <m:t>,…,</m:t>
                      </m:r>
                      <m:sSub>
                        <m:sSubPr>
                          <m:ctrlPr>
                            <a:rPr sz="2025" i="1">
                              <a:solidFill>
                                <a:srgbClr val="017000"/>
                              </a:solidFill>
                              <a:latin typeface="Cambria Math" panose="02040503050406030204" pitchFamily="18" charset="0"/>
                            </a:rPr>
                          </m:ctrlPr>
                        </m:sSubPr>
                        <m:e>
                          <m:r>
                            <a:rPr sz="2025" i="1">
                              <a:solidFill>
                                <a:srgbClr val="017000"/>
                              </a:solidFill>
                              <a:latin typeface="Cambria Math" panose="02040503050406030204" pitchFamily="18" charset="0"/>
                            </a:rPr>
                            <m:t>𝜆</m:t>
                          </m:r>
                        </m:e>
                        <m:sub>
                          <m:r>
                            <a:rPr sz="2025" i="1">
                              <a:solidFill>
                                <a:srgbClr val="017000"/>
                              </a:solidFill>
                              <a:latin typeface="Cambria Math" panose="02040503050406030204" pitchFamily="18" charset="0"/>
                            </a:rPr>
                            <m:t>𝑑</m:t>
                          </m:r>
                        </m:sub>
                      </m:sSub>
                    </m:oMath>
                  </m:oMathPara>
                </a14:m>
                <a:endParaRPr sz="2025" dirty="0">
                  <a:solidFill>
                    <a:srgbClr val="017100"/>
                  </a:solidFill>
                </a:endParaRPr>
              </a:p>
            </p:txBody>
          </p:sp>
        </mc:Choice>
        <mc:Fallback xmlns="">
          <p:sp>
            <p:nvSpPr>
              <p:cNvPr id="19" name="Equation">
                <a:extLst>
                  <a:ext uri="{FF2B5EF4-FFF2-40B4-BE49-F238E27FC236}">
                    <a16:creationId xmlns:a16="http://schemas.microsoft.com/office/drawing/2014/main" id="{0449D98E-F69D-0D79-E82D-91888E6E9E47}"/>
                  </a:ext>
                </a:extLst>
              </p:cNvPr>
              <p:cNvSpPr txBox="1">
                <a:spLocks noRot="1" noChangeAspect="1" noMove="1" noResize="1" noEditPoints="1" noAdjustHandles="1" noChangeArrowheads="1" noChangeShapeType="1" noTextEdit="1"/>
              </p:cNvSpPr>
              <p:nvPr/>
            </p:nvSpPr>
            <p:spPr>
              <a:xfrm>
                <a:off x="185057" y="5168789"/>
                <a:ext cx="1012200" cy="311624"/>
              </a:xfrm>
              <a:prstGeom prst="rect">
                <a:avLst/>
              </a:prstGeom>
              <a:blipFill>
                <a:blip r:embed="rId8"/>
                <a:stretch>
                  <a:fillRect l="-4938" r="-1235" b="-20000"/>
                </a:stretch>
              </a:blipFill>
              <a:ln w="12700">
                <a:miter lim="400000"/>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Equation">
                <a:extLst>
                  <a:ext uri="{FF2B5EF4-FFF2-40B4-BE49-F238E27FC236}">
                    <a16:creationId xmlns:a16="http://schemas.microsoft.com/office/drawing/2014/main" id="{EBE25EDA-5150-26ED-39FA-0285C71DFB66}"/>
                  </a:ext>
                </a:extLst>
              </p:cNvPr>
              <p:cNvSpPr txBox="1"/>
              <p:nvPr/>
            </p:nvSpPr>
            <p:spPr>
              <a:xfrm>
                <a:off x="4443153" y="5085192"/>
                <a:ext cx="950139" cy="311624"/>
              </a:xfrm>
              <a:prstGeom prst="rect">
                <a:avLst/>
              </a:prstGeom>
              <a:ln w="12700">
                <a:miter lim="400000"/>
              </a:ln>
            </p:spPr>
            <p:txBody>
              <a:bodyPr wrap="square" lIns="0" tIns="0" rIns="0" bIns="0">
                <a:spAutoFit/>
              </a:bodyPr>
              <a:lstStyle/>
              <a:p>
                <a:pPr defTabSz="342900" latinLnBrk="1">
                  <a:defRPr sz="1800">
                    <a:solidFill>
                      <a:srgbClr val="000000"/>
                    </a:solidFill>
                  </a:defRPr>
                </a:pPr>
                <a14:m>
                  <m:oMathPara xmlns:m="http://schemas.openxmlformats.org/officeDocument/2006/math">
                    <m:oMathParaPr>
                      <m:jc m:val="centerGroup"/>
                    </m:oMathParaPr>
                    <m:oMath xmlns:m="http://schemas.openxmlformats.org/officeDocument/2006/math">
                      <m:sSub>
                        <m:sSubPr>
                          <m:ctrlPr>
                            <a:rPr sz="2025" i="1">
                              <a:solidFill>
                                <a:srgbClr val="ED220B"/>
                              </a:solidFill>
                              <a:latin typeface="Cambria Math" panose="02040503050406030204" pitchFamily="18" charset="0"/>
                            </a:rPr>
                          </m:ctrlPr>
                        </m:sSubPr>
                        <m:e>
                          <m:r>
                            <a:rPr sz="2025" i="1">
                              <a:solidFill>
                                <a:srgbClr val="ED220B"/>
                              </a:solidFill>
                              <a:latin typeface="Cambria Math" panose="02040503050406030204" pitchFamily="18" charset="0"/>
                            </a:rPr>
                            <m:t>𝜉</m:t>
                          </m:r>
                        </m:e>
                        <m:sub>
                          <m:r>
                            <a:rPr sz="2025" i="1">
                              <a:solidFill>
                                <a:srgbClr val="ED220B"/>
                              </a:solidFill>
                              <a:latin typeface="Cambria Math" panose="02040503050406030204" pitchFamily="18" charset="0"/>
                            </a:rPr>
                            <m:t>1</m:t>
                          </m:r>
                        </m:sub>
                      </m:sSub>
                      <m:r>
                        <a:rPr sz="2025" i="1">
                          <a:solidFill>
                            <a:srgbClr val="ED220B"/>
                          </a:solidFill>
                          <a:latin typeface="Cambria Math" panose="02040503050406030204" pitchFamily="18" charset="0"/>
                        </a:rPr>
                        <m:t>,…,</m:t>
                      </m:r>
                      <m:sSub>
                        <m:sSubPr>
                          <m:ctrlPr>
                            <a:rPr sz="2025" i="1">
                              <a:solidFill>
                                <a:srgbClr val="ED220B"/>
                              </a:solidFill>
                              <a:latin typeface="Cambria Math" panose="02040503050406030204" pitchFamily="18" charset="0"/>
                            </a:rPr>
                          </m:ctrlPr>
                        </m:sSubPr>
                        <m:e>
                          <m:r>
                            <a:rPr sz="2025" i="1">
                              <a:solidFill>
                                <a:srgbClr val="ED220B"/>
                              </a:solidFill>
                              <a:latin typeface="Cambria Math" panose="02040503050406030204" pitchFamily="18" charset="0"/>
                            </a:rPr>
                            <m:t>𝜉</m:t>
                          </m:r>
                        </m:e>
                        <m:sub>
                          <m:r>
                            <a:rPr sz="2025" i="1">
                              <a:solidFill>
                                <a:srgbClr val="ED220B"/>
                              </a:solidFill>
                              <a:latin typeface="Cambria Math" panose="02040503050406030204" pitchFamily="18" charset="0"/>
                            </a:rPr>
                            <m:t>𝑀</m:t>
                          </m:r>
                        </m:sub>
                      </m:sSub>
                    </m:oMath>
                  </m:oMathPara>
                </a14:m>
                <a:endParaRPr sz="2025">
                  <a:solidFill>
                    <a:srgbClr val="EE220C"/>
                  </a:solidFill>
                </a:endParaRPr>
              </a:p>
            </p:txBody>
          </p:sp>
        </mc:Choice>
        <mc:Fallback xmlns="">
          <p:sp>
            <p:nvSpPr>
              <p:cNvPr id="20" name="Equation">
                <a:extLst>
                  <a:ext uri="{FF2B5EF4-FFF2-40B4-BE49-F238E27FC236}">
                    <a16:creationId xmlns:a16="http://schemas.microsoft.com/office/drawing/2014/main" id="{C7FD7C46-2E82-632C-8011-5EF61E209A08}"/>
                  </a:ext>
                </a:extLst>
              </p:cNvPr>
              <p:cNvSpPr txBox="1">
                <a:spLocks noRot="1" noChangeAspect="1" noMove="1" noResize="1" noEditPoints="1" noAdjustHandles="1" noChangeArrowheads="1" noChangeShapeType="1" noTextEdit="1"/>
              </p:cNvSpPr>
              <p:nvPr/>
            </p:nvSpPr>
            <p:spPr>
              <a:xfrm>
                <a:off x="4443153" y="5085192"/>
                <a:ext cx="950139" cy="311624"/>
              </a:xfrm>
              <a:prstGeom prst="rect">
                <a:avLst/>
              </a:prstGeom>
              <a:blipFill>
                <a:blip r:embed="rId9"/>
                <a:stretch>
                  <a:fillRect l="-11842" r="-5263" b="-36000"/>
                </a:stretch>
              </a:blipFill>
              <a:ln w="12700">
                <a:miter lim="400000"/>
              </a:ln>
            </p:spPr>
            <p:txBody>
              <a:bodyPr/>
              <a:lstStyle/>
              <a:p>
                <a:r>
                  <a:rPr lang="en-US">
                    <a:noFill/>
                  </a:rPr>
                  <a:t> </a:t>
                </a:r>
              </a:p>
            </p:txBody>
          </p:sp>
        </mc:Fallback>
      </mc:AlternateContent>
    </p:spTree>
    <p:extLst>
      <p:ext uri="{BB962C8B-B14F-4D97-AF65-F5344CB8AC3E}">
        <p14:creationId xmlns:p14="http://schemas.microsoft.com/office/powerpoint/2010/main" val="18842325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close-up of several maps&#10;&#10;Description automatically generated">
            <a:extLst>
              <a:ext uri="{FF2B5EF4-FFF2-40B4-BE49-F238E27FC236}">
                <a16:creationId xmlns:a16="http://schemas.microsoft.com/office/drawing/2014/main" id="{1CD64F78-FD84-0796-EEF3-A47C9125F4B8}"/>
              </a:ext>
            </a:extLst>
          </p:cNvPr>
          <p:cNvPicPr>
            <a:picLocks noChangeAspect="1"/>
          </p:cNvPicPr>
          <p:nvPr/>
        </p:nvPicPr>
        <p:blipFill>
          <a:blip r:embed="rId5"/>
          <a:stretch>
            <a:fillRect/>
          </a:stretch>
        </p:blipFill>
        <p:spPr>
          <a:xfrm>
            <a:off x="444301" y="1069946"/>
            <a:ext cx="4435950" cy="5518150"/>
          </a:xfrm>
          <a:prstGeom prst="rect">
            <a:avLst/>
          </a:prstGeom>
        </p:spPr>
      </p:pic>
      <p:sp>
        <p:nvSpPr>
          <p:cNvPr id="5" name="Slide Number Placeholder 4">
            <a:extLst>
              <a:ext uri="{FF2B5EF4-FFF2-40B4-BE49-F238E27FC236}">
                <a16:creationId xmlns:a16="http://schemas.microsoft.com/office/drawing/2014/main" id="{D631E7C5-C0B4-A1F4-BAFD-4694BA1C1E25}"/>
              </a:ext>
            </a:extLst>
          </p:cNvPr>
          <p:cNvSpPr>
            <a:spLocks noGrp="1"/>
          </p:cNvSpPr>
          <p:nvPr>
            <p:ph type="sldNum" sz="quarter" idx="12"/>
          </p:nvPr>
        </p:nvSpPr>
        <p:spPr/>
        <p:txBody>
          <a:bodyPr/>
          <a:lstStyle/>
          <a:p>
            <a:fld id="{6078145F-DD4D-194F-AAD8-F6593843D0CB}" type="slidenum">
              <a:rPr lang="en-US" smtClean="0"/>
              <a:t>4</a:t>
            </a:fld>
            <a:endParaRPr lang="en-US"/>
          </a:p>
        </p:txBody>
      </p:sp>
      <p:pic>
        <p:nvPicPr>
          <p:cNvPr id="17" name="GPP_ens_meanstd">
            <a:hlinkClick r:id="" action="ppaction://media"/>
            <a:extLst>
              <a:ext uri="{FF2B5EF4-FFF2-40B4-BE49-F238E27FC236}">
                <a16:creationId xmlns:a16="http://schemas.microsoft.com/office/drawing/2014/main" id="{966613D7-72F3-2BE0-6C31-883E8185E4A9}"/>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6811887" y="1049885"/>
            <a:ext cx="4903711" cy="5720774"/>
          </a:xfrm>
          <a:prstGeom prst="rect">
            <a:avLst/>
          </a:prstGeom>
        </p:spPr>
      </p:pic>
    </p:spTree>
    <p:extLst>
      <p:ext uri="{BB962C8B-B14F-4D97-AF65-F5344CB8AC3E}">
        <p14:creationId xmlns:p14="http://schemas.microsoft.com/office/powerpoint/2010/main" val="2633852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2500"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7"/>
                </p:tgtEl>
              </p:cMediaNode>
            </p:video>
            <p:seq concurrent="1" nextAc="seek">
              <p:cTn id="8" restart="whenNotActive" fill="hold" evtFilter="cancelBubble" nodeType="interactiveSeq">
                <p:stCondLst>
                  <p:cond evt="onClick" delay="0">
                    <p:tgtEl>
                      <p:spTgt spid="1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7"/>
                                        </p:tgtEl>
                                      </p:cBhvr>
                                    </p:cmd>
                                  </p:childTnLst>
                                </p:cTn>
                              </p:par>
                            </p:childTnLst>
                          </p:cTn>
                        </p:par>
                      </p:childTnLst>
                    </p:cTn>
                  </p:par>
                </p:childTnLst>
              </p:cTn>
              <p:nextCondLst>
                <p:cond evt="onClick" delay="0">
                  <p:tgtEl>
                    <p:spTgt spid="17"/>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6DF223-20B0-CA9C-47FC-CEFFF6BE1919}"/>
            </a:ext>
          </a:extLst>
        </p:cNvPr>
        <p:cNvGrpSpPr/>
        <p:nvPr/>
      </p:nvGrpSpPr>
      <p:grpSpPr>
        <a:xfrm>
          <a:off x="0" y="0"/>
          <a:ext cx="0" cy="0"/>
          <a:chOff x="0" y="0"/>
          <a:chExt cx="0" cy="0"/>
        </a:xfrm>
      </p:grpSpPr>
      <p:sp>
        <p:nvSpPr>
          <p:cNvPr id="10" name="Title 1">
            <a:extLst>
              <a:ext uri="{FF2B5EF4-FFF2-40B4-BE49-F238E27FC236}">
                <a16:creationId xmlns:a16="http://schemas.microsoft.com/office/drawing/2014/main" id="{BC7C1355-923A-73D4-69DD-9DBEB356A5A0}"/>
              </a:ext>
            </a:extLst>
          </p:cNvPr>
          <p:cNvSpPr>
            <a:spLocks noGrp="1"/>
          </p:cNvSpPr>
          <p:nvPr>
            <p:ph type="title"/>
          </p:nvPr>
        </p:nvSpPr>
        <p:spPr>
          <a:xfrm>
            <a:off x="612817" y="1154746"/>
            <a:ext cx="11394125" cy="978853"/>
          </a:xfrm>
        </p:spPr>
        <p:txBody>
          <a:bodyPr/>
          <a:lstStyle/>
          <a:p>
            <a:r>
              <a:rPr lang="en-US" dirty="0"/>
              <a:t>PC vs NN comparison</a:t>
            </a:r>
          </a:p>
        </p:txBody>
      </p:sp>
      <p:sp>
        <p:nvSpPr>
          <p:cNvPr id="5" name="Slide Number Placeholder 4">
            <a:extLst>
              <a:ext uri="{FF2B5EF4-FFF2-40B4-BE49-F238E27FC236}">
                <a16:creationId xmlns:a16="http://schemas.microsoft.com/office/drawing/2014/main" id="{A7A53EA5-5B20-BC80-DE91-C6F021F45C35}"/>
              </a:ext>
            </a:extLst>
          </p:cNvPr>
          <p:cNvSpPr>
            <a:spLocks noGrp="1"/>
          </p:cNvSpPr>
          <p:nvPr>
            <p:ph type="sldNum" sz="quarter" idx="12"/>
          </p:nvPr>
        </p:nvSpPr>
        <p:spPr/>
        <p:txBody>
          <a:bodyPr/>
          <a:lstStyle/>
          <a:p>
            <a:fld id="{6078145F-DD4D-194F-AAD8-F6593843D0CB}" type="slidenum">
              <a:rPr lang="en-US" smtClean="0"/>
              <a:t>40</a:t>
            </a:fld>
            <a:endParaRPr lang="en-US"/>
          </a:p>
        </p:txBody>
      </p:sp>
      <p:sp>
        <p:nvSpPr>
          <p:cNvPr id="2" name="TextBox 1">
            <a:extLst>
              <a:ext uri="{FF2B5EF4-FFF2-40B4-BE49-F238E27FC236}">
                <a16:creationId xmlns:a16="http://schemas.microsoft.com/office/drawing/2014/main" id="{EBC4EF94-9ED9-7B20-0539-45F57C8F5530}"/>
              </a:ext>
            </a:extLst>
          </p:cNvPr>
          <p:cNvSpPr txBox="1"/>
          <p:nvPr/>
        </p:nvSpPr>
        <p:spPr>
          <a:xfrm>
            <a:off x="898902" y="2897347"/>
            <a:ext cx="2459328" cy="430887"/>
          </a:xfrm>
          <a:prstGeom prst="rect">
            <a:avLst/>
          </a:prstGeom>
          <a:noFill/>
        </p:spPr>
        <p:txBody>
          <a:bodyPr wrap="none" rtlCol="0">
            <a:spAutoFit/>
          </a:bodyPr>
          <a:lstStyle/>
          <a:p>
            <a:pPr algn="l"/>
            <a:r>
              <a:rPr lang="en-US" sz="2200" dirty="0">
                <a:solidFill>
                  <a:schemeClr val="tx1">
                    <a:lumMod val="75000"/>
                    <a:lumOff val="25000"/>
                  </a:schemeClr>
                </a:solidFill>
              </a:rPr>
              <a:t>Polynomial Chaos</a:t>
            </a:r>
          </a:p>
        </p:txBody>
      </p:sp>
      <p:sp>
        <p:nvSpPr>
          <p:cNvPr id="3" name="TextBox 2">
            <a:extLst>
              <a:ext uri="{FF2B5EF4-FFF2-40B4-BE49-F238E27FC236}">
                <a16:creationId xmlns:a16="http://schemas.microsoft.com/office/drawing/2014/main" id="{EA963A4B-D1C8-0709-3F45-8683F66023FF}"/>
              </a:ext>
            </a:extLst>
          </p:cNvPr>
          <p:cNvSpPr txBox="1"/>
          <p:nvPr/>
        </p:nvSpPr>
        <p:spPr>
          <a:xfrm>
            <a:off x="898902" y="4893677"/>
            <a:ext cx="2130711" cy="430887"/>
          </a:xfrm>
          <a:prstGeom prst="rect">
            <a:avLst/>
          </a:prstGeom>
          <a:noFill/>
        </p:spPr>
        <p:txBody>
          <a:bodyPr wrap="none" rtlCol="0">
            <a:spAutoFit/>
          </a:bodyPr>
          <a:lstStyle/>
          <a:p>
            <a:pPr algn="l"/>
            <a:r>
              <a:rPr lang="en-US" sz="2200" dirty="0">
                <a:solidFill>
                  <a:schemeClr val="tx1">
                    <a:lumMod val="75000"/>
                    <a:lumOff val="25000"/>
                  </a:schemeClr>
                </a:solidFill>
              </a:rPr>
              <a:t>Neural Network</a:t>
            </a:r>
          </a:p>
        </p:txBody>
      </p:sp>
      <p:sp>
        <p:nvSpPr>
          <p:cNvPr id="4" name="TextBox 3">
            <a:extLst>
              <a:ext uri="{FF2B5EF4-FFF2-40B4-BE49-F238E27FC236}">
                <a16:creationId xmlns:a16="http://schemas.microsoft.com/office/drawing/2014/main" id="{EB28A466-3D32-85DC-D0F4-17721EFC6A2F}"/>
              </a:ext>
            </a:extLst>
          </p:cNvPr>
          <p:cNvSpPr txBox="1"/>
          <p:nvPr/>
        </p:nvSpPr>
        <p:spPr>
          <a:xfrm>
            <a:off x="3926414" y="2759004"/>
            <a:ext cx="2601994" cy="769441"/>
          </a:xfrm>
          <a:prstGeom prst="rect">
            <a:avLst/>
          </a:prstGeom>
          <a:noFill/>
        </p:spPr>
        <p:txBody>
          <a:bodyPr wrap="none" rtlCol="0">
            <a:spAutoFit/>
          </a:bodyPr>
          <a:lstStyle/>
          <a:p>
            <a:pPr algn="l"/>
            <a:r>
              <a:rPr lang="en-US" sz="2200" dirty="0">
                <a:solidFill>
                  <a:schemeClr val="tx1">
                    <a:lumMod val="75000"/>
                    <a:lumOff val="25000"/>
                  </a:schemeClr>
                </a:solidFill>
              </a:rPr>
              <a:t>Simple regression, </a:t>
            </a:r>
          </a:p>
          <a:p>
            <a:pPr algn="l"/>
            <a:r>
              <a:rPr lang="en-US" sz="2200" dirty="0">
                <a:solidFill>
                  <a:schemeClr val="tx1">
                    <a:lumMod val="75000"/>
                    <a:lumOff val="25000"/>
                  </a:schemeClr>
                </a:solidFill>
              </a:rPr>
              <a:t>easy to train</a:t>
            </a:r>
          </a:p>
        </p:txBody>
      </p:sp>
      <p:sp>
        <p:nvSpPr>
          <p:cNvPr id="6" name="TextBox 5">
            <a:extLst>
              <a:ext uri="{FF2B5EF4-FFF2-40B4-BE49-F238E27FC236}">
                <a16:creationId xmlns:a16="http://schemas.microsoft.com/office/drawing/2014/main" id="{3DDDC3CE-444F-CC06-3F4F-6FC74BF1D9D5}"/>
              </a:ext>
            </a:extLst>
          </p:cNvPr>
          <p:cNvSpPr txBox="1"/>
          <p:nvPr/>
        </p:nvSpPr>
        <p:spPr>
          <a:xfrm>
            <a:off x="3998563" y="4724402"/>
            <a:ext cx="2648482" cy="769441"/>
          </a:xfrm>
          <a:prstGeom prst="rect">
            <a:avLst/>
          </a:prstGeom>
          <a:noFill/>
        </p:spPr>
        <p:txBody>
          <a:bodyPr wrap="none" rtlCol="0">
            <a:spAutoFit/>
          </a:bodyPr>
          <a:lstStyle/>
          <a:p>
            <a:pPr algn="l"/>
            <a:r>
              <a:rPr lang="en-US" sz="2200" dirty="0">
                <a:solidFill>
                  <a:schemeClr val="tx1">
                    <a:lumMod val="75000"/>
                    <a:lumOff val="25000"/>
                  </a:schemeClr>
                </a:solidFill>
              </a:rPr>
              <a:t>More flexible, </a:t>
            </a:r>
          </a:p>
          <a:p>
            <a:pPr algn="l"/>
            <a:r>
              <a:rPr lang="en-US" sz="2200" dirty="0">
                <a:solidFill>
                  <a:schemeClr val="tx1">
                    <a:lumMod val="75000"/>
                    <a:lumOff val="25000"/>
                  </a:schemeClr>
                </a:solidFill>
              </a:rPr>
              <a:t>highly customizable</a:t>
            </a:r>
          </a:p>
        </p:txBody>
      </p:sp>
      <p:sp>
        <p:nvSpPr>
          <p:cNvPr id="7" name="TextBox 6">
            <a:extLst>
              <a:ext uri="{FF2B5EF4-FFF2-40B4-BE49-F238E27FC236}">
                <a16:creationId xmlns:a16="http://schemas.microsoft.com/office/drawing/2014/main" id="{274D2816-C644-F69C-AC67-74390EB4F238}"/>
              </a:ext>
            </a:extLst>
          </p:cNvPr>
          <p:cNvSpPr txBox="1"/>
          <p:nvPr/>
        </p:nvSpPr>
        <p:spPr>
          <a:xfrm>
            <a:off x="6798462" y="2759004"/>
            <a:ext cx="4437882" cy="769441"/>
          </a:xfrm>
          <a:prstGeom prst="rect">
            <a:avLst/>
          </a:prstGeom>
          <a:noFill/>
        </p:spPr>
        <p:txBody>
          <a:bodyPr wrap="none" rtlCol="0">
            <a:spAutoFit/>
          </a:bodyPr>
          <a:lstStyle/>
          <a:p>
            <a:pPr algn="l"/>
            <a:r>
              <a:rPr lang="en-US" sz="2200" dirty="0">
                <a:solidFill>
                  <a:schemeClr val="tx1">
                    <a:lumMod val="75000"/>
                    <a:lumOff val="25000"/>
                  </a:schemeClr>
                </a:solidFill>
              </a:rPr>
              <a:t>GSA and variance decomposition,</a:t>
            </a:r>
          </a:p>
          <a:p>
            <a:pPr algn="l"/>
            <a:r>
              <a:rPr lang="en-US" sz="2200" dirty="0">
                <a:solidFill>
                  <a:schemeClr val="tx1">
                    <a:lumMod val="75000"/>
                    <a:lumOff val="25000"/>
                  </a:schemeClr>
                </a:solidFill>
              </a:rPr>
              <a:t>More interpretable</a:t>
            </a:r>
          </a:p>
        </p:txBody>
      </p:sp>
      <p:sp>
        <p:nvSpPr>
          <p:cNvPr id="8" name="TextBox 7">
            <a:extLst>
              <a:ext uri="{FF2B5EF4-FFF2-40B4-BE49-F238E27FC236}">
                <a16:creationId xmlns:a16="http://schemas.microsoft.com/office/drawing/2014/main" id="{6553DFC2-FDF1-853C-1ACD-0DDC3A0FD0D3}"/>
              </a:ext>
            </a:extLst>
          </p:cNvPr>
          <p:cNvSpPr txBox="1"/>
          <p:nvPr/>
        </p:nvSpPr>
        <p:spPr>
          <a:xfrm>
            <a:off x="6798462" y="4724401"/>
            <a:ext cx="3342582" cy="769441"/>
          </a:xfrm>
          <a:prstGeom prst="rect">
            <a:avLst/>
          </a:prstGeom>
          <a:noFill/>
        </p:spPr>
        <p:txBody>
          <a:bodyPr wrap="none" rtlCol="0">
            <a:spAutoFit/>
          </a:bodyPr>
          <a:lstStyle/>
          <a:p>
            <a:pPr algn="l"/>
            <a:r>
              <a:rPr lang="en-US" sz="2200" dirty="0">
                <a:solidFill>
                  <a:schemeClr val="tx1">
                    <a:lumMod val="75000"/>
                    <a:lumOff val="25000"/>
                  </a:schemeClr>
                </a:solidFill>
              </a:rPr>
              <a:t>Multiple outputs at once,</a:t>
            </a:r>
          </a:p>
          <a:p>
            <a:pPr algn="l"/>
            <a:r>
              <a:rPr lang="en-US" sz="2200" dirty="0">
                <a:solidFill>
                  <a:schemeClr val="tx1">
                    <a:lumMod val="75000"/>
                    <a:lumOff val="25000"/>
                  </a:schemeClr>
                </a:solidFill>
              </a:rPr>
              <a:t>More accurate (in theory)</a:t>
            </a:r>
          </a:p>
        </p:txBody>
      </p:sp>
      <p:cxnSp>
        <p:nvCxnSpPr>
          <p:cNvPr id="9" name="Straight Connector 8">
            <a:extLst>
              <a:ext uri="{FF2B5EF4-FFF2-40B4-BE49-F238E27FC236}">
                <a16:creationId xmlns:a16="http://schemas.microsoft.com/office/drawing/2014/main" id="{3DE3A616-853C-0FC7-7104-E806D1087A61}"/>
              </a:ext>
            </a:extLst>
          </p:cNvPr>
          <p:cNvCxnSpPr>
            <a:cxnSpLocks/>
          </p:cNvCxnSpPr>
          <p:nvPr/>
        </p:nvCxnSpPr>
        <p:spPr>
          <a:xfrm>
            <a:off x="448115" y="4091982"/>
            <a:ext cx="11107946" cy="0"/>
          </a:xfrm>
          <a:prstGeom prst="line">
            <a:avLst/>
          </a:prstGeom>
          <a:ln w="25400" cmpd="sng">
            <a:solidFill>
              <a:schemeClr val="bg1">
                <a:lumMod val="8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864685AB-3D0D-9BAE-A871-5BCB175843B1}"/>
              </a:ext>
            </a:extLst>
          </p:cNvPr>
          <p:cNvCxnSpPr>
            <a:cxnSpLocks/>
          </p:cNvCxnSpPr>
          <p:nvPr/>
        </p:nvCxnSpPr>
        <p:spPr>
          <a:xfrm flipV="1">
            <a:off x="3533614" y="2014780"/>
            <a:ext cx="0" cy="4390754"/>
          </a:xfrm>
          <a:prstGeom prst="line">
            <a:avLst/>
          </a:prstGeom>
          <a:ln w="25400" cmpd="sng">
            <a:solidFill>
              <a:schemeClr val="bg1">
                <a:lumMod val="8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AF0AFA0-7D51-067B-CCED-CE7507E1C978}"/>
              </a:ext>
            </a:extLst>
          </p:cNvPr>
          <p:cNvCxnSpPr>
            <a:cxnSpLocks/>
          </p:cNvCxnSpPr>
          <p:nvPr/>
        </p:nvCxnSpPr>
        <p:spPr>
          <a:xfrm flipV="1">
            <a:off x="3670516" y="2014780"/>
            <a:ext cx="0" cy="4390754"/>
          </a:xfrm>
          <a:prstGeom prst="line">
            <a:avLst/>
          </a:prstGeom>
          <a:ln w="25400" cmpd="sng">
            <a:solidFill>
              <a:schemeClr val="bg1">
                <a:lumMod val="8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47AEDBC-233A-47AB-B1C4-0282004DC8BC}"/>
              </a:ext>
            </a:extLst>
          </p:cNvPr>
          <p:cNvCxnSpPr>
            <a:cxnSpLocks/>
          </p:cNvCxnSpPr>
          <p:nvPr/>
        </p:nvCxnSpPr>
        <p:spPr>
          <a:xfrm flipV="1">
            <a:off x="6647045" y="2014780"/>
            <a:ext cx="0" cy="4390754"/>
          </a:xfrm>
          <a:prstGeom prst="line">
            <a:avLst/>
          </a:prstGeom>
          <a:ln w="25400" cmpd="sng">
            <a:solidFill>
              <a:schemeClr val="bg1">
                <a:lumMod val="8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77CBCAF3-1A15-C8F8-C065-1E12F9C8F1D7}"/>
              </a:ext>
            </a:extLst>
          </p:cNvPr>
          <p:cNvCxnSpPr>
            <a:cxnSpLocks/>
          </p:cNvCxnSpPr>
          <p:nvPr/>
        </p:nvCxnSpPr>
        <p:spPr>
          <a:xfrm>
            <a:off x="448115" y="1780151"/>
            <a:ext cx="11107946" cy="0"/>
          </a:xfrm>
          <a:prstGeom prst="line">
            <a:avLst/>
          </a:prstGeom>
          <a:ln w="25400" cmpd="sng">
            <a:solidFill>
              <a:schemeClr val="bg1">
                <a:lumMod val="85000"/>
              </a:schemeClr>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3157907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3F0D21-2766-ACB1-979D-D16DA2468FD2}"/>
            </a:ext>
          </a:extLst>
        </p:cNvPr>
        <p:cNvGrpSpPr/>
        <p:nvPr/>
      </p:nvGrpSpPr>
      <p:grpSpPr>
        <a:xfrm>
          <a:off x="0" y="0"/>
          <a:ext cx="0" cy="0"/>
          <a:chOff x="0" y="0"/>
          <a:chExt cx="0" cy="0"/>
        </a:xfrm>
      </p:grpSpPr>
      <p:sp>
        <p:nvSpPr>
          <p:cNvPr id="10" name="Title 1">
            <a:extLst>
              <a:ext uri="{FF2B5EF4-FFF2-40B4-BE49-F238E27FC236}">
                <a16:creationId xmlns:a16="http://schemas.microsoft.com/office/drawing/2014/main" id="{C9148E56-F3E9-9509-BCCB-F549D578E3A9}"/>
              </a:ext>
            </a:extLst>
          </p:cNvPr>
          <p:cNvSpPr>
            <a:spLocks noGrp="1"/>
          </p:cNvSpPr>
          <p:nvPr>
            <p:ph type="title"/>
          </p:nvPr>
        </p:nvSpPr>
        <p:spPr>
          <a:xfrm>
            <a:off x="612817" y="1154746"/>
            <a:ext cx="11394125" cy="978853"/>
          </a:xfrm>
        </p:spPr>
        <p:txBody>
          <a:bodyPr/>
          <a:lstStyle/>
          <a:p>
            <a:r>
              <a:rPr lang="en-US" dirty="0"/>
              <a:t>PC vs NN comparison</a:t>
            </a:r>
          </a:p>
        </p:txBody>
      </p:sp>
      <p:sp>
        <p:nvSpPr>
          <p:cNvPr id="5" name="Slide Number Placeholder 4">
            <a:extLst>
              <a:ext uri="{FF2B5EF4-FFF2-40B4-BE49-F238E27FC236}">
                <a16:creationId xmlns:a16="http://schemas.microsoft.com/office/drawing/2014/main" id="{E41DBE60-7EB0-1ED2-B2CF-4B048B8FA63F}"/>
              </a:ext>
            </a:extLst>
          </p:cNvPr>
          <p:cNvSpPr>
            <a:spLocks noGrp="1"/>
          </p:cNvSpPr>
          <p:nvPr>
            <p:ph type="sldNum" sz="quarter" idx="12"/>
          </p:nvPr>
        </p:nvSpPr>
        <p:spPr/>
        <p:txBody>
          <a:bodyPr/>
          <a:lstStyle/>
          <a:p>
            <a:fld id="{6078145F-DD4D-194F-AAD8-F6593843D0CB}" type="slidenum">
              <a:rPr lang="en-US" smtClean="0"/>
              <a:t>41</a:t>
            </a:fld>
            <a:endParaRPr lang="en-US"/>
          </a:p>
        </p:txBody>
      </p:sp>
      <p:pic>
        <p:nvPicPr>
          <p:cNvPr id="4" name="Picture 3" descr="A graph showing different colored lines&#10;&#10;Description automatically generated">
            <a:extLst>
              <a:ext uri="{FF2B5EF4-FFF2-40B4-BE49-F238E27FC236}">
                <a16:creationId xmlns:a16="http://schemas.microsoft.com/office/drawing/2014/main" id="{26139DDA-84D2-18B2-CEB8-2A8B99C796CF}"/>
              </a:ext>
            </a:extLst>
          </p:cNvPr>
          <p:cNvPicPr>
            <a:picLocks noChangeAspect="1"/>
          </p:cNvPicPr>
          <p:nvPr/>
        </p:nvPicPr>
        <p:blipFill>
          <a:blip r:embed="rId3"/>
          <a:stretch>
            <a:fillRect/>
          </a:stretch>
        </p:blipFill>
        <p:spPr>
          <a:xfrm>
            <a:off x="400546" y="1859972"/>
            <a:ext cx="7772400" cy="2826327"/>
          </a:xfrm>
          <a:prstGeom prst="rect">
            <a:avLst/>
          </a:prstGeom>
        </p:spPr>
      </p:pic>
      <p:pic>
        <p:nvPicPr>
          <p:cNvPr id="8" name="Picture 7" descr="A graph showing different colored lines&#10;&#10;Description automatically generated">
            <a:extLst>
              <a:ext uri="{FF2B5EF4-FFF2-40B4-BE49-F238E27FC236}">
                <a16:creationId xmlns:a16="http://schemas.microsoft.com/office/drawing/2014/main" id="{7288E156-1327-7B25-5D5B-AB2CB11164DC}"/>
              </a:ext>
            </a:extLst>
          </p:cNvPr>
          <p:cNvPicPr>
            <a:picLocks noChangeAspect="1"/>
          </p:cNvPicPr>
          <p:nvPr/>
        </p:nvPicPr>
        <p:blipFill>
          <a:blip r:embed="rId4"/>
          <a:stretch>
            <a:fillRect/>
          </a:stretch>
        </p:blipFill>
        <p:spPr>
          <a:xfrm>
            <a:off x="400546" y="3944332"/>
            <a:ext cx="7772400" cy="2826327"/>
          </a:xfrm>
          <a:prstGeom prst="rect">
            <a:avLst/>
          </a:prstGeom>
        </p:spPr>
      </p:pic>
      <p:sp>
        <p:nvSpPr>
          <p:cNvPr id="14" name="TextBox 13">
            <a:extLst>
              <a:ext uri="{FF2B5EF4-FFF2-40B4-BE49-F238E27FC236}">
                <a16:creationId xmlns:a16="http://schemas.microsoft.com/office/drawing/2014/main" id="{F276D290-8DC6-B66D-25C3-680CE8582EBF}"/>
              </a:ext>
            </a:extLst>
          </p:cNvPr>
          <p:cNvSpPr txBox="1"/>
          <p:nvPr/>
        </p:nvSpPr>
        <p:spPr>
          <a:xfrm>
            <a:off x="8505220" y="2503694"/>
            <a:ext cx="3169457" cy="769441"/>
          </a:xfrm>
          <a:prstGeom prst="rect">
            <a:avLst/>
          </a:prstGeom>
          <a:noFill/>
        </p:spPr>
        <p:txBody>
          <a:bodyPr wrap="none" rtlCol="0">
            <a:spAutoFit/>
          </a:bodyPr>
          <a:lstStyle/>
          <a:p>
            <a:pPr algn="ctr"/>
            <a:r>
              <a:rPr lang="en-US" sz="2200" dirty="0">
                <a:solidFill>
                  <a:schemeClr val="tx1">
                    <a:lumMod val="75000"/>
                    <a:lumOff val="25000"/>
                  </a:schemeClr>
                </a:solidFill>
              </a:rPr>
              <a:t>96 temporal surrogates </a:t>
            </a:r>
          </a:p>
          <a:p>
            <a:pPr algn="ctr"/>
            <a:r>
              <a:rPr lang="en-US" sz="2200" dirty="0">
                <a:solidFill>
                  <a:schemeClr val="tx1">
                    <a:lumMod val="75000"/>
                    <a:lumOff val="25000"/>
                  </a:schemeClr>
                </a:solidFill>
              </a:rPr>
              <a:t>with each 180 outputs</a:t>
            </a:r>
          </a:p>
        </p:txBody>
      </p:sp>
      <p:sp>
        <p:nvSpPr>
          <p:cNvPr id="21" name="TextBox 20">
            <a:extLst>
              <a:ext uri="{FF2B5EF4-FFF2-40B4-BE49-F238E27FC236}">
                <a16:creationId xmlns:a16="http://schemas.microsoft.com/office/drawing/2014/main" id="{F285DCE2-47E8-5BC7-CE46-46997D85FFF1}"/>
              </a:ext>
            </a:extLst>
          </p:cNvPr>
          <p:cNvSpPr txBox="1"/>
          <p:nvPr/>
        </p:nvSpPr>
        <p:spPr>
          <a:xfrm>
            <a:off x="8718177" y="4430487"/>
            <a:ext cx="3073277" cy="1107996"/>
          </a:xfrm>
          <a:prstGeom prst="rect">
            <a:avLst/>
          </a:prstGeom>
          <a:noFill/>
        </p:spPr>
        <p:txBody>
          <a:bodyPr wrap="none" rtlCol="0">
            <a:spAutoFit/>
          </a:bodyPr>
          <a:lstStyle/>
          <a:p>
            <a:pPr algn="ctr"/>
            <a:r>
              <a:rPr lang="en-US" sz="2200" dirty="0">
                <a:solidFill>
                  <a:schemeClr val="tx1">
                    <a:lumMod val="75000"/>
                    <a:lumOff val="25000"/>
                  </a:schemeClr>
                </a:solidFill>
              </a:rPr>
              <a:t>Single </a:t>
            </a:r>
            <a:r>
              <a:rPr lang="en-US" sz="2200" dirty="0" err="1">
                <a:solidFill>
                  <a:schemeClr val="tx1">
                    <a:lumMod val="75000"/>
                    <a:lumOff val="25000"/>
                  </a:schemeClr>
                </a:solidFill>
              </a:rPr>
              <a:t>spatio</a:t>
            </a:r>
            <a:r>
              <a:rPr lang="en-US" sz="2200" dirty="0">
                <a:solidFill>
                  <a:schemeClr val="tx1">
                    <a:lumMod val="75000"/>
                    <a:lumOff val="25000"/>
                  </a:schemeClr>
                </a:solidFill>
              </a:rPr>
              <a:t>-temporal </a:t>
            </a:r>
          </a:p>
          <a:p>
            <a:pPr algn="ctr"/>
            <a:r>
              <a:rPr lang="en-US" sz="2200" dirty="0">
                <a:solidFill>
                  <a:schemeClr val="tx1">
                    <a:lumMod val="75000"/>
                    <a:lumOff val="25000"/>
                  </a:schemeClr>
                </a:solidFill>
              </a:rPr>
              <a:t>surrogate </a:t>
            </a:r>
          </a:p>
          <a:p>
            <a:pPr algn="ctr"/>
            <a:r>
              <a:rPr lang="en-US" sz="2200" dirty="0">
                <a:solidFill>
                  <a:schemeClr val="tx1">
                    <a:lumMod val="75000"/>
                    <a:lumOff val="25000"/>
                  </a:schemeClr>
                </a:solidFill>
              </a:rPr>
              <a:t>with 96x180 outputs</a:t>
            </a:r>
          </a:p>
        </p:txBody>
      </p:sp>
    </p:spTree>
    <p:extLst>
      <p:ext uri="{BB962C8B-B14F-4D97-AF65-F5344CB8AC3E}">
        <p14:creationId xmlns:p14="http://schemas.microsoft.com/office/powerpoint/2010/main" val="317258757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F7EE8D-6799-07D1-4773-83A87EE89ACB}"/>
            </a:ext>
          </a:extLst>
        </p:cNvPr>
        <p:cNvGrpSpPr/>
        <p:nvPr/>
      </p:nvGrpSpPr>
      <p:grpSpPr>
        <a:xfrm>
          <a:off x="0" y="0"/>
          <a:ext cx="0" cy="0"/>
          <a:chOff x="0" y="0"/>
          <a:chExt cx="0" cy="0"/>
        </a:xfrm>
      </p:grpSpPr>
      <p:sp>
        <p:nvSpPr>
          <p:cNvPr id="10" name="Title 1">
            <a:extLst>
              <a:ext uri="{FF2B5EF4-FFF2-40B4-BE49-F238E27FC236}">
                <a16:creationId xmlns:a16="http://schemas.microsoft.com/office/drawing/2014/main" id="{D8F4962C-8FB8-7E28-159C-696361801AEB}"/>
              </a:ext>
            </a:extLst>
          </p:cNvPr>
          <p:cNvSpPr>
            <a:spLocks noGrp="1"/>
          </p:cNvSpPr>
          <p:nvPr>
            <p:ph type="title"/>
          </p:nvPr>
        </p:nvSpPr>
        <p:spPr>
          <a:xfrm>
            <a:off x="612817" y="1154746"/>
            <a:ext cx="11394125" cy="978853"/>
          </a:xfrm>
        </p:spPr>
        <p:txBody>
          <a:bodyPr/>
          <a:lstStyle/>
          <a:p>
            <a:r>
              <a:rPr lang="en-US" dirty="0"/>
              <a:t>Bayesian Likelihood in the reduced space TBD</a:t>
            </a:r>
          </a:p>
        </p:txBody>
      </p:sp>
      <p:sp>
        <p:nvSpPr>
          <p:cNvPr id="5" name="Slide Number Placeholder 4">
            <a:extLst>
              <a:ext uri="{FF2B5EF4-FFF2-40B4-BE49-F238E27FC236}">
                <a16:creationId xmlns:a16="http://schemas.microsoft.com/office/drawing/2014/main" id="{F0E16BBA-D030-26BD-7519-B0751137C25F}"/>
              </a:ext>
            </a:extLst>
          </p:cNvPr>
          <p:cNvSpPr>
            <a:spLocks noGrp="1"/>
          </p:cNvSpPr>
          <p:nvPr>
            <p:ph type="sldNum" sz="quarter" idx="12"/>
          </p:nvPr>
        </p:nvSpPr>
        <p:spPr/>
        <p:txBody>
          <a:bodyPr/>
          <a:lstStyle/>
          <a:p>
            <a:fld id="{6078145F-DD4D-194F-AAD8-F6593843D0CB}" type="slidenum">
              <a:rPr lang="en-US" smtClean="0"/>
              <a:t>42</a:t>
            </a:fld>
            <a:endParaRPr lang="en-US"/>
          </a:p>
        </p:txBody>
      </p:sp>
      <mc:AlternateContent xmlns:mc="http://schemas.openxmlformats.org/markup-compatibility/2006" xmlns:a14="http://schemas.microsoft.com/office/drawing/2010/main">
        <mc:Choice Requires="a14">
          <p:sp>
            <p:nvSpPr>
              <p:cNvPr id="3" name="Equation">
                <a:extLst>
                  <a:ext uri="{FF2B5EF4-FFF2-40B4-BE49-F238E27FC236}">
                    <a16:creationId xmlns:a16="http://schemas.microsoft.com/office/drawing/2014/main" id="{664E034B-6126-A593-93F8-0947C3364853}"/>
                  </a:ext>
                </a:extLst>
              </p:cNvPr>
              <p:cNvSpPr txBox="1"/>
              <p:nvPr/>
            </p:nvSpPr>
            <p:spPr>
              <a:xfrm>
                <a:off x="1734838" y="2468727"/>
                <a:ext cx="3892861" cy="547907"/>
              </a:xfrm>
              <a:prstGeom prst="rect">
                <a:avLst/>
              </a:prstGeom>
              <a:ln w="12700">
                <a:miter lim="400000"/>
              </a:ln>
            </p:spPr>
            <p:txBody>
              <a:bodyPr wrap="none" lIns="0" tIns="0" rIns="0" bIns="0">
                <a:spAutoFit/>
              </a:bodyPr>
              <a:lstStyle/>
              <a:p>
                <a:pPr defTabSz="342900" latinLnBrk="1">
                  <a:defRPr sz="1800">
                    <a:solidFill>
                      <a:srgbClr val="000000"/>
                    </a:solidFill>
                  </a:defRPr>
                </a:pPr>
                <a14:m>
                  <m:oMathPara xmlns:m="http://schemas.openxmlformats.org/officeDocument/2006/math">
                    <m:oMathParaPr>
                      <m:jc m:val="centerGroup"/>
                    </m:oMathParaPr>
                    <m:oMath xmlns:m="http://schemas.openxmlformats.org/officeDocument/2006/math">
                      <m:r>
                        <a:rPr i="1">
                          <a:solidFill>
                            <a:srgbClr val="000000"/>
                          </a:solidFill>
                          <a:latin typeface="Cambria Math" panose="02040503050406030204" pitchFamily="18" charset="0"/>
                        </a:rPr>
                        <m:t>𝑓</m:t>
                      </m:r>
                      <m:r>
                        <a:rPr i="1">
                          <a:solidFill>
                            <a:srgbClr val="000000"/>
                          </a:solidFill>
                          <a:latin typeface="Cambria Math" panose="02040503050406030204" pitchFamily="18" charset="0"/>
                        </a:rPr>
                        <m:t>(</m:t>
                      </m:r>
                      <m:r>
                        <a:rPr i="1">
                          <a:solidFill>
                            <a:srgbClr val="000000"/>
                          </a:solidFill>
                          <a:latin typeface="Cambria Math" panose="02040503050406030204" pitchFamily="18" charset="0"/>
                        </a:rPr>
                        <m:t>𝜆</m:t>
                      </m:r>
                      <m:r>
                        <a:rPr i="1">
                          <a:solidFill>
                            <a:srgbClr val="000000"/>
                          </a:solidFill>
                          <a:latin typeface="Cambria Math" panose="02040503050406030204" pitchFamily="18" charset="0"/>
                        </a:rPr>
                        <m:t>;</m:t>
                      </m:r>
                      <m:r>
                        <a:rPr i="1">
                          <a:solidFill>
                            <a:srgbClr val="000000"/>
                          </a:solidFill>
                          <a:latin typeface="Cambria Math" panose="02040503050406030204" pitchFamily="18" charset="0"/>
                        </a:rPr>
                        <m:t>𝑧</m:t>
                      </m:r>
                      <m:r>
                        <a:rPr i="1">
                          <a:solidFill>
                            <a:srgbClr val="000000"/>
                          </a:solidFill>
                          <a:latin typeface="Cambria Math" panose="02040503050406030204" pitchFamily="18" charset="0"/>
                        </a:rPr>
                        <m:t>)≈</m:t>
                      </m:r>
                      <m:bar>
                        <m:barPr>
                          <m:pos m:val="top"/>
                          <m:ctrlPr>
                            <a:rPr i="1">
                              <a:solidFill>
                                <a:srgbClr val="000000"/>
                              </a:solidFill>
                              <a:latin typeface="Cambria Math" panose="02040503050406030204" pitchFamily="18" charset="0"/>
                            </a:rPr>
                          </m:ctrlPr>
                        </m:barPr>
                        <m:e>
                          <m:r>
                            <a:rPr i="1">
                              <a:solidFill>
                                <a:srgbClr val="000000"/>
                              </a:solidFill>
                              <a:latin typeface="Cambria Math" panose="02040503050406030204" pitchFamily="18" charset="0"/>
                            </a:rPr>
                            <m:t>𝑓</m:t>
                          </m:r>
                        </m:e>
                      </m:bar>
                      <m:r>
                        <a:rPr i="1">
                          <a:solidFill>
                            <a:srgbClr val="000000"/>
                          </a:solidFill>
                          <a:latin typeface="Cambria Math" panose="02040503050406030204" pitchFamily="18" charset="0"/>
                        </a:rPr>
                        <m:t>(</m:t>
                      </m:r>
                      <m:r>
                        <a:rPr i="1">
                          <a:solidFill>
                            <a:srgbClr val="000000"/>
                          </a:solidFill>
                          <a:latin typeface="Cambria Math" panose="02040503050406030204" pitchFamily="18" charset="0"/>
                        </a:rPr>
                        <m:t>𝑧</m:t>
                      </m:r>
                      <m:r>
                        <a:rPr i="1">
                          <a:solidFill>
                            <a:srgbClr val="000000"/>
                          </a:solidFill>
                          <a:latin typeface="Cambria Math" panose="02040503050406030204" pitchFamily="18" charset="0"/>
                        </a:rPr>
                        <m:t>)+</m:t>
                      </m:r>
                      <m:limUpp>
                        <m:limUppPr>
                          <m:ctrlPr>
                            <a:rPr i="1">
                              <a:solidFill>
                                <a:srgbClr val="000000"/>
                              </a:solidFill>
                              <a:latin typeface="Cambria Math" panose="02040503050406030204" pitchFamily="18" charset="0"/>
                            </a:rPr>
                          </m:ctrlPr>
                        </m:limUppPr>
                        <m:e>
                          <m:limLow>
                            <m:limLowPr>
                              <m:ctrlPr>
                                <a:rPr i="1">
                                  <a:solidFill>
                                    <a:srgbClr val="000000"/>
                                  </a:solidFill>
                                  <a:latin typeface="Cambria Math" panose="02040503050406030204" pitchFamily="18" charset="0"/>
                                </a:rPr>
                              </m:ctrlPr>
                            </m:limLowPr>
                            <m:e>
                              <m:r>
                                <a:rPr i="1">
                                  <a:solidFill>
                                    <a:srgbClr val="000000"/>
                                  </a:solidFill>
                                  <a:latin typeface="Cambria Math" panose="02040503050406030204" pitchFamily="18" charset="0"/>
                                </a:rPr>
                                <m:t>∑</m:t>
                              </m:r>
                            </m:e>
                            <m:lim>
                              <m:r>
                                <a:rPr i="1">
                                  <a:solidFill>
                                    <a:srgbClr val="000000"/>
                                  </a:solidFill>
                                  <a:latin typeface="Cambria Math" panose="02040503050406030204" pitchFamily="18" charset="0"/>
                                </a:rPr>
                                <m:t>𝑚</m:t>
                              </m:r>
                              <m:r>
                                <a:rPr i="1">
                                  <a:solidFill>
                                    <a:srgbClr val="000000"/>
                                  </a:solidFill>
                                  <a:latin typeface="Cambria Math" panose="02040503050406030204" pitchFamily="18" charset="0"/>
                                </a:rPr>
                                <m:t>=1</m:t>
                              </m:r>
                            </m:lim>
                          </m:limLow>
                        </m:e>
                        <m:lim>
                          <m:r>
                            <a:rPr i="1">
                              <a:solidFill>
                                <a:srgbClr val="000000"/>
                              </a:solidFill>
                              <a:latin typeface="Cambria Math" panose="02040503050406030204" pitchFamily="18" charset="0"/>
                            </a:rPr>
                            <m:t>𝑀</m:t>
                          </m:r>
                        </m:lim>
                      </m:limUpp>
                      <m:sSubSup>
                        <m:sSubSupPr>
                          <m:ctrlPr>
                            <a:rPr i="1">
                              <a:solidFill>
                                <a:srgbClr val="000000"/>
                              </a:solidFill>
                              <a:latin typeface="Cambria Math" panose="02040503050406030204" pitchFamily="18" charset="0"/>
                            </a:rPr>
                          </m:ctrlPr>
                        </m:sSubSupPr>
                        <m:e>
                          <m:r>
                            <a:rPr i="1">
                              <a:solidFill>
                                <a:srgbClr val="0000FF"/>
                              </a:solidFill>
                              <a:latin typeface="Cambria Math" panose="02040503050406030204" pitchFamily="18" charset="0"/>
                            </a:rPr>
                            <m:t>𝜉</m:t>
                          </m:r>
                        </m:e>
                        <m:sub>
                          <m:r>
                            <a:rPr i="1">
                              <a:solidFill>
                                <a:srgbClr val="0000FF"/>
                              </a:solidFill>
                              <a:latin typeface="Cambria Math" panose="02040503050406030204" pitchFamily="18" charset="0"/>
                            </a:rPr>
                            <m:t>𝑚</m:t>
                          </m:r>
                        </m:sub>
                        <m:sup>
                          <m:r>
                            <a:rPr i="1">
                              <a:solidFill>
                                <a:srgbClr val="0000FF"/>
                              </a:solidFill>
                              <a:latin typeface="Cambria Math" panose="02040503050406030204" pitchFamily="18" charset="0"/>
                            </a:rPr>
                            <m:t>𝑁𝑁</m:t>
                          </m:r>
                        </m:sup>
                      </m:sSubSup>
                      <m:r>
                        <a:rPr i="1">
                          <a:solidFill>
                            <a:srgbClr val="0000FF"/>
                          </a:solidFill>
                          <a:latin typeface="Cambria Math" panose="02040503050406030204" pitchFamily="18" charset="0"/>
                        </a:rPr>
                        <m:t>(</m:t>
                      </m:r>
                      <m:r>
                        <a:rPr i="1">
                          <a:solidFill>
                            <a:srgbClr val="0000FF"/>
                          </a:solidFill>
                          <a:latin typeface="Cambria Math" panose="02040503050406030204" pitchFamily="18" charset="0"/>
                        </a:rPr>
                        <m:t>𝜆</m:t>
                      </m:r>
                      <m:r>
                        <a:rPr i="1">
                          <a:solidFill>
                            <a:srgbClr val="0000FF"/>
                          </a:solidFill>
                          <a:latin typeface="Cambria Math" panose="02040503050406030204" pitchFamily="18" charset="0"/>
                        </a:rPr>
                        <m:t>)</m:t>
                      </m:r>
                      <m:rad>
                        <m:radPr>
                          <m:degHide m:val="on"/>
                          <m:ctrlPr>
                            <a:rPr i="1">
                              <a:solidFill>
                                <a:srgbClr val="000000"/>
                              </a:solidFill>
                              <a:latin typeface="Cambria Math" panose="02040503050406030204" pitchFamily="18" charset="0"/>
                            </a:rPr>
                          </m:ctrlPr>
                        </m:radPr>
                        <m:deg/>
                        <m:e>
                          <m:sSub>
                            <m:sSubPr>
                              <m:ctrlPr>
                                <a:rPr i="1">
                                  <a:solidFill>
                                    <a:srgbClr val="000000"/>
                                  </a:solidFill>
                                  <a:latin typeface="Cambria Math" panose="02040503050406030204" pitchFamily="18" charset="0"/>
                                </a:rPr>
                              </m:ctrlPr>
                            </m:sSubPr>
                            <m:e>
                              <m:r>
                                <a:rPr i="1">
                                  <a:solidFill>
                                    <a:srgbClr val="000000"/>
                                  </a:solidFill>
                                  <a:latin typeface="Cambria Math" panose="02040503050406030204" pitchFamily="18" charset="0"/>
                                </a:rPr>
                                <m:t>𝜇</m:t>
                              </m:r>
                            </m:e>
                            <m:sub>
                              <m:r>
                                <a:rPr i="1">
                                  <a:solidFill>
                                    <a:srgbClr val="000000"/>
                                  </a:solidFill>
                                  <a:latin typeface="Cambria Math" panose="02040503050406030204" pitchFamily="18" charset="0"/>
                                </a:rPr>
                                <m:t>𝑚</m:t>
                              </m:r>
                            </m:sub>
                          </m:sSub>
                        </m:e>
                      </m:rad>
                      <m:sSub>
                        <m:sSubPr>
                          <m:ctrlPr>
                            <a:rPr i="1">
                              <a:solidFill>
                                <a:srgbClr val="000000"/>
                              </a:solidFill>
                              <a:latin typeface="Cambria Math" panose="02040503050406030204" pitchFamily="18" charset="0"/>
                            </a:rPr>
                          </m:ctrlPr>
                        </m:sSubPr>
                        <m:e>
                          <m:r>
                            <a:rPr i="1">
                              <a:solidFill>
                                <a:srgbClr val="000000"/>
                              </a:solidFill>
                              <a:latin typeface="Cambria Math" panose="02040503050406030204" pitchFamily="18" charset="0"/>
                            </a:rPr>
                            <m:t>𝜙</m:t>
                          </m:r>
                        </m:e>
                        <m:sub>
                          <m:r>
                            <a:rPr i="1">
                              <a:solidFill>
                                <a:srgbClr val="000000"/>
                              </a:solidFill>
                              <a:latin typeface="Cambria Math" panose="02040503050406030204" pitchFamily="18" charset="0"/>
                            </a:rPr>
                            <m:t>𝑚</m:t>
                          </m:r>
                        </m:sub>
                      </m:sSub>
                      <m:r>
                        <a:rPr i="1">
                          <a:solidFill>
                            <a:srgbClr val="000000"/>
                          </a:solidFill>
                          <a:latin typeface="Cambria Math" panose="02040503050406030204" pitchFamily="18" charset="0"/>
                        </a:rPr>
                        <m:t>(</m:t>
                      </m:r>
                      <m:r>
                        <a:rPr i="1">
                          <a:solidFill>
                            <a:srgbClr val="000000"/>
                          </a:solidFill>
                          <a:latin typeface="Cambria Math" panose="02040503050406030204" pitchFamily="18" charset="0"/>
                        </a:rPr>
                        <m:t>𝑧</m:t>
                      </m:r>
                      <m:r>
                        <a:rPr i="1">
                          <a:solidFill>
                            <a:srgbClr val="000000"/>
                          </a:solidFill>
                          <a:latin typeface="Cambria Math" panose="02040503050406030204" pitchFamily="18" charset="0"/>
                        </a:rPr>
                        <m:t>)</m:t>
                      </m:r>
                    </m:oMath>
                  </m:oMathPara>
                </a14:m>
                <a:endParaRPr/>
              </a:p>
            </p:txBody>
          </p:sp>
        </mc:Choice>
        <mc:Fallback xmlns="">
          <p:sp>
            <p:nvSpPr>
              <p:cNvPr id="3" name="Equation">
                <a:extLst>
                  <a:ext uri="{FF2B5EF4-FFF2-40B4-BE49-F238E27FC236}">
                    <a16:creationId xmlns:a16="http://schemas.microsoft.com/office/drawing/2014/main" id="{C44B5840-8638-2566-DD37-3E8940BFA481}"/>
                  </a:ext>
                </a:extLst>
              </p:cNvPr>
              <p:cNvSpPr txBox="1">
                <a:spLocks noRot="1" noChangeAspect="1" noMove="1" noResize="1" noEditPoints="1" noAdjustHandles="1" noChangeArrowheads="1" noChangeShapeType="1" noTextEdit="1"/>
              </p:cNvSpPr>
              <p:nvPr/>
            </p:nvSpPr>
            <p:spPr>
              <a:xfrm>
                <a:off x="1734838" y="2468727"/>
                <a:ext cx="3892861" cy="547907"/>
              </a:xfrm>
              <a:prstGeom prst="rect">
                <a:avLst/>
              </a:prstGeom>
              <a:blipFill>
                <a:blip r:embed="rId3"/>
                <a:stretch>
                  <a:fillRect l="-1623" r="-1623" b="-9091"/>
                </a:stretch>
              </a:blipFill>
              <a:ln w="12700">
                <a:miter lim="400000"/>
              </a:ln>
            </p:spPr>
            <p:txBody>
              <a:bodyPr/>
              <a:lstStyle/>
              <a:p>
                <a:r>
                  <a:rPr lang="en-US">
                    <a:noFill/>
                  </a:rPr>
                  <a:t> </a:t>
                </a:r>
              </a:p>
            </p:txBody>
          </p:sp>
        </mc:Fallback>
      </mc:AlternateContent>
      <p:sp>
        <p:nvSpPr>
          <p:cNvPr id="17" name="Project observed data to the KL eigenspace:">
            <a:extLst>
              <a:ext uri="{FF2B5EF4-FFF2-40B4-BE49-F238E27FC236}">
                <a16:creationId xmlns:a16="http://schemas.microsoft.com/office/drawing/2014/main" id="{C3429723-1B91-F678-7320-BB03BB31C79E}"/>
              </a:ext>
            </a:extLst>
          </p:cNvPr>
          <p:cNvSpPr txBox="1"/>
          <p:nvPr/>
        </p:nvSpPr>
        <p:spPr>
          <a:xfrm>
            <a:off x="6119653" y="2133599"/>
            <a:ext cx="3689486" cy="22897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nchor="ctr">
            <a:spAutoFit/>
          </a:bodyPr>
          <a:lstStyle>
            <a:lvl1pPr>
              <a:defRPr sz="3300">
                <a:solidFill>
                  <a:srgbClr val="000000"/>
                </a:solidFill>
              </a:defRPr>
            </a:lvl1pPr>
          </a:lstStyle>
          <a:p>
            <a:r>
              <a:rPr sz="1238"/>
              <a:t>Project observed data to the KL eigenspace:</a:t>
            </a:r>
          </a:p>
        </p:txBody>
      </p:sp>
      <mc:AlternateContent xmlns:mc="http://schemas.openxmlformats.org/markup-compatibility/2006" xmlns:a14="http://schemas.microsoft.com/office/drawing/2010/main">
        <mc:Choice Requires="a14">
          <p:sp>
            <p:nvSpPr>
              <p:cNvPr id="18" name="Equation">
                <a:extLst>
                  <a:ext uri="{FF2B5EF4-FFF2-40B4-BE49-F238E27FC236}">
                    <a16:creationId xmlns:a16="http://schemas.microsoft.com/office/drawing/2014/main" id="{1DFA6A7B-EDC9-CCE5-3016-8309E17D28C8}"/>
                  </a:ext>
                </a:extLst>
              </p:cNvPr>
              <p:cNvSpPr txBox="1"/>
              <p:nvPr/>
            </p:nvSpPr>
            <p:spPr>
              <a:xfrm>
                <a:off x="6541986" y="2468727"/>
                <a:ext cx="3267113" cy="547907"/>
              </a:xfrm>
              <a:prstGeom prst="rect">
                <a:avLst/>
              </a:prstGeom>
              <a:ln w="12700">
                <a:miter lim="400000"/>
              </a:ln>
            </p:spPr>
            <p:txBody>
              <a:bodyPr wrap="none" lIns="0" tIns="0" rIns="0" bIns="0">
                <a:spAutoFit/>
              </a:bodyPr>
              <a:lstStyle/>
              <a:p>
                <a:pPr defTabSz="342900" latinLnBrk="1">
                  <a:defRPr sz="1800">
                    <a:solidFill>
                      <a:srgbClr val="000000"/>
                    </a:solidFill>
                  </a:defRPr>
                </a:pPr>
                <a14:m>
                  <m:oMathPara xmlns:m="http://schemas.openxmlformats.org/officeDocument/2006/math">
                    <m:oMathParaPr>
                      <m:jc m:val="centerGroup"/>
                    </m:oMathParaPr>
                    <m:oMath xmlns:m="http://schemas.openxmlformats.org/officeDocument/2006/math">
                      <m:r>
                        <a:rPr i="1">
                          <a:solidFill>
                            <a:srgbClr val="000000"/>
                          </a:solidFill>
                          <a:latin typeface="Cambria Math" panose="02040503050406030204" pitchFamily="18" charset="0"/>
                        </a:rPr>
                        <m:t>𝑔</m:t>
                      </m:r>
                      <m:r>
                        <a:rPr i="1">
                          <a:solidFill>
                            <a:srgbClr val="000000"/>
                          </a:solidFill>
                          <a:latin typeface="Cambria Math" panose="02040503050406030204" pitchFamily="18" charset="0"/>
                        </a:rPr>
                        <m:t>(</m:t>
                      </m:r>
                      <m:r>
                        <a:rPr i="1">
                          <a:solidFill>
                            <a:srgbClr val="000000"/>
                          </a:solidFill>
                          <a:latin typeface="Cambria Math" panose="02040503050406030204" pitchFamily="18" charset="0"/>
                        </a:rPr>
                        <m:t>𝑧</m:t>
                      </m:r>
                      <m:r>
                        <a:rPr i="1">
                          <a:solidFill>
                            <a:srgbClr val="000000"/>
                          </a:solidFill>
                          <a:latin typeface="Cambria Math" panose="02040503050406030204" pitchFamily="18" charset="0"/>
                        </a:rPr>
                        <m:t>)≈</m:t>
                      </m:r>
                      <m:bar>
                        <m:barPr>
                          <m:pos m:val="top"/>
                          <m:ctrlPr>
                            <a:rPr i="1">
                              <a:solidFill>
                                <a:srgbClr val="000000"/>
                              </a:solidFill>
                              <a:latin typeface="Cambria Math" panose="02040503050406030204" pitchFamily="18" charset="0"/>
                            </a:rPr>
                          </m:ctrlPr>
                        </m:barPr>
                        <m:e>
                          <m:r>
                            <a:rPr i="1">
                              <a:solidFill>
                                <a:srgbClr val="000000"/>
                              </a:solidFill>
                              <a:latin typeface="Cambria Math" panose="02040503050406030204" pitchFamily="18" charset="0"/>
                            </a:rPr>
                            <m:t>𝑓</m:t>
                          </m:r>
                        </m:e>
                      </m:bar>
                      <m:r>
                        <a:rPr i="1">
                          <a:solidFill>
                            <a:srgbClr val="000000"/>
                          </a:solidFill>
                          <a:latin typeface="Cambria Math" panose="02040503050406030204" pitchFamily="18" charset="0"/>
                        </a:rPr>
                        <m:t>(</m:t>
                      </m:r>
                      <m:r>
                        <a:rPr i="1">
                          <a:solidFill>
                            <a:srgbClr val="000000"/>
                          </a:solidFill>
                          <a:latin typeface="Cambria Math" panose="02040503050406030204" pitchFamily="18" charset="0"/>
                        </a:rPr>
                        <m:t>𝑧</m:t>
                      </m:r>
                      <m:r>
                        <a:rPr i="1">
                          <a:solidFill>
                            <a:srgbClr val="000000"/>
                          </a:solidFill>
                          <a:latin typeface="Cambria Math" panose="02040503050406030204" pitchFamily="18" charset="0"/>
                        </a:rPr>
                        <m:t>)+</m:t>
                      </m:r>
                      <m:limUpp>
                        <m:limUppPr>
                          <m:ctrlPr>
                            <a:rPr i="1">
                              <a:solidFill>
                                <a:srgbClr val="000000"/>
                              </a:solidFill>
                              <a:latin typeface="Cambria Math" panose="02040503050406030204" pitchFamily="18" charset="0"/>
                            </a:rPr>
                          </m:ctrlPr>
                        </m:limUppPr>
                        <m:e>
                          <m:limLow>
                            <m:limLowPr>
                              <m:ctrlPr>
                                <a:rPr i="1">
                                  <a:solidFill>
                                    <a:srgbClr val="000000"/>
                                  </a:solidFill>
                                  <a:latin typeface="Cambria Math" panose="02040503050406030204" pitchFamily="18" charset="0"/>
                                </a:rPr>
                              </m:ctrlPr>
                            </m:limLowPr>
                            <m:e>
                              <m:r>
                                <a:rPr i="1">
                                  <a:solidFill>
                                    <a:srgbClr val="000000"/>
                                  </a:solidFill>
                                  <a:latin typeface="Cambria Math" panose="02040503050406030204" pitchFamily="18" charset="0"/>
                                </a:rPr>
                                <m:t>∑</m:t>
                              </m:r>
                            </m:e>
                            <m:lim>
                              <m:r>
                                <a:rPr i="1">
                                  <a:solidFill>
                                    <a:srgbClr val="000000"/>
                                  </a:solidFill>
                                  <a:latin typeface="Cambria Math" panose="02040503050406030204" pitchFamily="18" charset="0"/>
                                </a:rPr>
                                <m:t>𝑚</m:t>
                              </m:r>
                              <m:r>
                                <a:rPr i="1">
                                  <a:solidFill>
                                    <a:srgbClr val="000000"/>
                                  </a:solidFill>
                                  <a:latin typeface="Cambria Math" panose="02040503050406030204" pitchFamily="18" charset="0"/>
                                </a:rPr>
                                <m:t>=1</m:t>
                              </m:r>
                            </m:lim>
                          </m:limLow>
                        </m:e>
                        <m:lim>
                          <m:r>
                            <a:rPr i="1">
                              <a:solidFill>
                                <a:srgbClr val="000000"/>
                              </a:solidFill>
                              <a:latin typeface="Cambria Math" panose="02040503050406030204" pitchFamily="18" charset="0"/>
                            </a:rPr>
                            <m:t>𝑀</m:t>
                          </m:r>
                        </m:lim>
                      </m:limUpp>
                      <m:sSub>
                        <m:sSubPr>
                          <m:ctrlPr>
                            <a:rPr i="1">
                              <a:solidFill>
                                <a:srgbClr val="000000"/>
                              </a:solidFill>
                              <a:latin typeface="Cambria Math" panose="02040503050406030204" pitchFamily="18" charset="0"/>
                            </a:rPr>
                          </m:ctrlPr>
                        </m:sSubPr>
                        <m:e>
                          <m:r>
                            <a:rPr i="1">
                              <a:solidFill>
                                <a:srgbClr val="FF0000"/>
                              </a:solidFill>
                              <a:latin typeface="Cambria Math" panose="02040503050406030204" pitchFamily="18" charset="0"/>
                            </a:rPr>
                            <m:t>𝜂</m:t>
                          </m:r>
                        </m:e>
                        <m:sub>
                          <m:r>
                            <a:rPr i="1">
                              <a:solidFill>
                                <a:srgbClr val="FF0000"/>
                              </a:solidFill>
                              <a:latin typeface="Cambria Math" panose="02040503050406030204" pitchFamily="18" charset="0"/>
                            </a:rPr>
                            <m:t>𝑚</m:t>
                          </m:r>
                        </m:sub>
                      </m:sSub>
                      <m:rad>
                        <m:radPr>
                          <m:degHide m:val="on"/>
                          <m:ctrlPr>
                            <a:rPr i="1">
                              <a:solidFill>
                                <a:srgbClr val="000000"/>
                              </a:solidFill>
                              <a:latin typeface="Cambria Math" panose="02040503050406030204" pitchFamily="18" charset="0"/>
                            </a:rPr>
                          </m:ctrlPr>
                        </m:radPr>
                        <m:deg/>
                        <m:e>
                          <m:sSub>
                            <m:sSubPr>
                              <m:ctrlPr>
                                <a:rPr i="1">
                                  <a:solidFill>
                                    <a:srgbClr val="000000"/>
                                  </a:solidFill>
                                  <a:latin typeface="Cambria Math" panose="02040503050406030204" pitchFamily="18" charset="0"/>
                                </a:rPr>
                              </m:ctrlPr>
                            </m:sSubPr>
                            <m:e>
                              <m:r>
                                <a:rPr i="1">
                                  <a:solidFill>
                                    <a:srgbClr val="000000"/>
                                  </a:solidFill>
                                  <a:latin typeface="Cambria Math" panose="02040503050406030204" pitchFamily="18" charset="0"/>
                                </a:rPr>
                                <m:t>𝜇</m:t>
                              </m:r>
                            </m:e>
                            <m:sub>
                              <m:r>
                                <a:rPr i="1">
                                  <a:solidFill>
                                    <a:srgbClr val="000000"/>
                                  </a:solidFill>
                                  <a:latin typeface="Cambria Math" panose="02040503050406030204" pitchFamily="18" charset="0"/>
                                </a:rPr>
                                <m:t>𝑚</m:t>
                              </m:r>
                            </m:sub>
                          </m:sSub>
                        </m:e>
                      </m:rad>
                      <m:sSub>
                        <m:sSubPr>
                          <m:ctrlPr>
                            <a:rPr i="1">
                              <a:solidFill>
                                <a:srgbClr val="000000"/>
                              </a:solidFill>
                              <a:latin typeface="Cambria Math" panose="02040503050406030204" pitchFamily="18" charset="0"/>
                            </a:rPr>
                          </m:ctrlPr>
                        </m:sSubPr>
                        <m:e>
                          <m:r>
                            <a:rPr i="1">
                              <a:solidFill>
                                <a:srgbClr val="000000"/>
                              </a:solidFill>
                              <a:latin typeface="Cambria Math" panose="02040503050406030204" pitchFamily="18" charset="0"/>
                            </a:rPr>
                            <m:t>𝜙</m:t>
                          </m:r>
                        </m:e>
                        <m:sub>
                          <m:r>
                            <a:rPr i="1">
                              <a:solidFill>
                                <a:srgbClr val="000000"/>
                              </a:solidFill>
                              <a:latin typeface="Cambria Math" panose="02040503050406030204" pitchFamily="18" charset="0"/>
                            </a:rPr>
                            <m:t>𝑚</m:t>
                          </m:r>
                        </m:sub>
                      </m:sSub>
                      <m:r>
                        <a:rPr i="1">
                          <a:solidFill>
                            <a:srgbClr val="000000"/>
                          </a:solidFill>
                          <a:latin typeface="Cambria Math" panose="02040503050406030204" pitchFamily="18" charset="0"/>
                        </a:rPr>
                        <m:t>(</m:t>
                      </m:r>
                      <m:r>
                        <a:rPr i="1">
                          <a:solidFill>
                            <a:srgbClr val="000000"/>
                          </a:solidFill>
                          <a:latin typeface="Cambria Math" panose="02040503050406030204" pitchFamily="18" charset="0"/>
                        </a:rPr>
                        <m:t>𝑧</m:t>
                      </m:r>
                      <m:r>
                        <a:rPr i="1">
                          <a:solidFill>
                            <a:srgbClr val="000000"/>
                          </a:solidFill>
                          <a:latin typeface="Cambria Math" panose="02040503050406030204" pitchFamily="18" charset="0"/>
                        </a:rPr>
                        <m:t>)</m:t>
                      </m:r>
                    </m:oMath>
                  </m:oMathPara>
                </a14:m>
                <a:endParaRPr/>
              </a:p>
            </p:txBody>
          </p:sp>
        </mc:Choice>
        <mc:Fallback xmlns="">
          <p:sp>
            <p:nvSpPr>
              <p:cNvPr id="18" name="Equation">
                <a:extLst>
                  <a:ext uri="{FF2B5EF4-FFF2-40B4-BE49-F238E27FC236}">
                    <a16:creationId xmlns:a16="http://schemas.microsoft.com/office/drawing/2014/main" id="{3F5723CC-AF29-E539-8415-A8EFC0E99999}"/>
                  </a:ext>
                </a:extLst>
              </p:cNvPr>
              <p:cNvSpPr txBox="1">
                <a:spLocks noRot="1" noChangeAspect="1" noMove="1" noResize="1" noEditPoints="1" noAdjustHandles="1" noChangeArrowheads="1" noChangeShapeType="1" noTextEdit="1"/>
              </p:cNvSpPr>
              <p:nvPr/>
            </p:nvSpPr>
            <p:spPr>
              <a:xfrm>
                <a:off x="6541986" y="2468727"/>
                <a:ext cx="3267113" cy="547907"/>
              </a:xfrm>
              <a:prstGeom prst="rect">
                <a:avLst/>
              </a:prstGeom>
              <a:blipFill>
                <a:blip r:embed="rId4"/>
                <a:stretch>
                  <a:fillRect l="-1550" r="-1938" b="-9091"/>
                </a:stretch>
              </a:blipFill>
              <a:ln w="12700">
                <a:miter lim="400000"/>
              </a:ln>
            </p:spPr>
            <p:txBody>
              <a:bodyPr/>
              <a:lstStyle/>
              <a:p>
                <a:r>
                  <a:rPr lang="en-US">
                    <a:noFill/>
                  </a:rPr>
                  <a:t> </a:t>
                </a:r>
              </a:p>
            </p:txBody>
          </p:sp>
        </mc:Fallback>
      </mc:AlternateContent>
      <p:sp>
        <p:nvSpPr>
          <p:cNvPr id="19" name="KLNN surrogate:">
            <a:extLst>
              <a:ext uri="{FF2B5EF4-FFF2-40B4-BE49-F238E27FC236}">
                <a16:creationId xmlns:a16="http://schemas.microsoft.com/office/drawing/2014/main" id="{720F1B9D-7F53-6694-7420-023657695684}"/>
              </a:ext>
            </a:extLst>
          </p:cNvPr>
          <p:cNvSpPr txBox="1"/>
          <p:nvPr/>
        </p:nvSpPr>
        <p:spPr>
          <a:xfrm>
            <a:off x="1675645" y="2133599"/>
            <a:ext cx="3689487" cy="22897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nchor="ctr">
            <a:spAutoFit/>
          </a:bodyPr>
          <a:lstStyle>
            <a:lvl1pPr>
              <a:defRPr sz="3300">
                <a:solidFill>
                  <a:srgbClr val="000000"/>
                </a:solidFill>
              </a:defRPr>
            </a:lvl1pPr>
          </a:lstStyle>
          <a:p>
            <a:r>
              <a:rPr sz="1238"/>
              <a:t>KLNN surrogate:</a:t>
            </a:r>
          </a:p>
        </p:txBody>
      </p:sp>
      <mc:AlternateContent xmlns:mc="http://schemas.openxmlformats.org/markup-compatibility/2006" xmlns:a14="http://schemas.microsoft.com/office/drawing/2010/main">
        <mc:Choice Requires="a14">
          <p:sp>
            <p:nvSpPr>
              <p:cNvPr id="20" name="Equation">
                <a:extLst>
                  <a:ext uri="{FF2B5EF4-FFF2-40B4-BE49-F238E27FC236}">
                    <a16:creationId xmlns:a16="http://schemas.microsoft.com/office/drawing/2014/main" id="{D1F89F6B-9596-1E75-9FA4-CE98BB0FBFC2}"/>
                  </a:ext>
                </a:extLst>
              </p:cNvPr>
              <p:cNvSpPr txBox="1"/>
              <p:nvPr/>
            </p:nvSpPr>
            <p:spPr>
              <a:xfrm>
                <a:off x="1701197" y="5142716"/>
                <a:ext cx="3698513" cy="497316"/>
              </a:xfrm>
              <a:prstGeom prst="rect">
                <a:avLst/>
              </a:prstGeom>
              <a:ln w="12700">
                <a:miter lim="400000"/>
              </a:ln>
            </p:spPr>
            <p:txBody>
              <a:bodyPr wrap="none" lIns="0" tIns="0" rIns="0" bIns="0">
                <a:spAutoFit/>
              </a:bodyPr>
              <a:lstStyle/>
              <a:p>
                <a:pPr defTabSz="342900" latinLnBrk="1">
                  <a:defRPr sz="1800">
                    <a:solidFill>
                      <a:srgbClr val="000000"/>
                    </a:solidFill>
                  </a:defRPr>
                </a:pPr>
                <a14:m>
                  <m:oMathPara xmlns:m="http://schemas.openxmlformats.org/officeDocument/2006/math">
                    <m:oMathParaPr>
                      <m:jc m:val="centerGroup"/>
                    </m:oMathParaPr>
                    <m:oMath xmlns:m="http://schemas.openxmlformats.org/officeDocument/2006/math">
                      <m:sSub>
                        <m:sSubPr>
                          <m:ctrlPr>
                            <a:rPr lang="ar-AE" sz="1425" i="1" smtClean="0">
                              <a:solidFill>
                                <a:srgbClr val="000000"/>
                              </a:solidFill>
                              <a:latin typeface="Cambria Math" panose="02040503050406030204" pitchFamily="18" charset="0"/>
                            </a:rPr>
                          </m:ctrlPr>
                        </m:sSubPr>
                        <m:e>
                          <m:r>
                            <a:rPr lang="ar-AE" sz="1425" i="1">
                              <a:solidFill>
                                <a:srgbClr val="000000"/>
                              </a:solidFill>
                              <a:latin typeface="Cambria Math" panose="02040503050406030204" pitchFamily="18" charset="0"/>
                            </a:rPr>
                            <m:t>𝐿</m:t>
                          </m:r>
                        </m:e>
                        <m:sub>
                          <m:r>
                            <a:rPr lang="ar-AE" sz="1425" i="1">
                              <a:solidFill>
                                <a:srgbClr val="000000"/>
                              </a:solidFill>
                              <a:latin typeface="Cambria Math" panose="02040503050406030204" pitchFamily="18" charset="0"/>
                            </a:rPr>
                            <m:t>𝑔</m:t>
                          </m:r>
                        </m:sub>
                      </m:sSub>
                      <m:r>
                        <a:rPr lang="ar-AE" sz="1425" i="1">
                          <a:solidFill>
                            <a:srgbClr val="000000"/>
                          </a:solidFill>
                          <a:latin typeface="Cambria Math" panose="02040503050406030204" pitchFamily="18" charset="0"/>
                        </a:rPr>
                        <m:t>(</m:t>
                      </m:r>
                      <m:r>
                        <a:rPr lang="ar-AE" sz="1425" i="1">
                          <a:solidFill>
                            <a:srgbClr val="000000"/>
                          </a:solidFill>
                          <a:latin typeface="Cambria Math" panose="02040503050406030204" pitchFamily="18" charset="0"/>
                        </a:rPr>
                        <m:t>𝜆</m:t>
                      </m:r>
                      <m:r>
                        <a:rPr lang="ar-AE" sz="1425" i="1">
                          <a:solidFill>
                            <a:srgbClr val="000000"/>
                          </a:solidFill>
                          <a:latin typeface="Cambria Math" panose="02040503050406030204" pitchFamily="18" charset="0"/>
                        </a:rPr>
                        <m:t>)≡</m:t>
                      </m:r>
                      <m:r>
                        <a:rPr lang="ar-AE" sz="1425" i="1">
                          <a:solidFill>
                            <a:srgbClr val="000000"/>
                          </a:solidFill>
                          <a:latin typeface="Cambria Math" panose="02040503050406030204" pitchFamily="18" charset="0"/>
                        </a:rPr>
                        <m:t>𝑝</m:t>
                      </m:r>
                      <m:r>
                        <a:rPr lang="ar-AE" sz="1425" i="1">
                          <a:solidFill>
                            <a:srgbClr val="000000"/>
                          </a:solidFill>
                          <a:latin typeface="Cambria Math" panose="02040503050406030204" pitchFamily="18" charset="0"/>
                        </a:rPr>
                        <m:t>(</m:t>
                      </m:r>
                      <m:r>
                        <a:rPr lang="ar-AE" sz="1425" i="1">
                          <a:solidFill>
                            <a:srgbClr val="000000"/>
                          </a:solidFill>
                          <a:latin typeface="Cambria Math" panose="02040503050406030204" pitchFamily="18" charset="0"/>
                        </a:rPr>
                        <m:t>𝑔</m:t>
                      </m:r>
                      <m:r>
                        <a:rPr lang="ar-AE" sz="1425" i="1">
                          <a:solidFill>
                            <a:srgbClr val="000000"/>
                          </a:solidFill>
                          <a:latin typeface="Cambria Math" panose="02040503050406030204" pitchFamily="18" charset="0"/>
                        </a:rPr>
                        <m:t>|</m:t>
                      </m:r>
                      <m:r>
                        <a:rPr lang="ar-AE" sz="1425" i="1">
                          <a:solidFill>
                            <a:srgbClr val="000000"/>
                          </a:solidFill>
                          <a:latin typeface="Cambria Math" panose="02040503050406030204" pitchFamily="18" charset="0"/>
                        </a:rPr>
                        <m:t>𝜆</m:t>
                      </m:r>
                      <m:r>
                        <a:rPr lang="ar-AE" sz="1425" i="1">
                          <a:solidFill>
                            <a:srgbClr val="000000"/>
                          </a:solidFill>
                          <a:latin typeface="Cambria Math" panose="02040503050406030204" pitchFamily="18" charset="0"/>
                        </a:rPr>
                        <m:t>)∝</m:t>
                      </m:r>
                      <m:r>
                        <m:rPr>
                          <m:sty m:val="p"/>
                        </m:rPr>
                        <a:rPr lang="en-US" sz="1425" i="1">
                          <a:solidFill>
                            <a:srgbClr val="000000"/>
                          </a:solidFill>
                          <a:latin typeface="Cambria Math" panose="02040503050406030204" pitchFamily="18" charset="0"/>
                        </a:rPr>
                        <m:t>exp</m:t>
                      </m:r>
                      <m:d>
                        <m:dPr>
                          <m:ctrlPr>
                            <a:rPr lang="ar-AE" sz="1425" i="1">
                              <a:solidFill>
                                <a:srgbClr val="000000"/>
                              </a:solidFill>
                              <a:latin typeface="Cambria Math" panose="02040503050406030204" pitchFamily="18" charset="0"/>
                            </a:rPr>
                          </m:ctrlPr>
                        </m:dPr>
                        <m:e>
                          <m:r>
                            <a:rPr lang="ar-AE" sz="1425" i="1">
                              <a:solidFill>
                                <a:srgbClr val="000000"/>
                              </a:solidFill>
                              <a:latin typeface="Cambria Math" panose="02040503050406030204" pitchFamily="18" charset="0"/>
                            </a:rPr>
                            <m:t>−</m:t>
                          </m:r>
                          <m:limUpp>
                            <m:limUppPr>
                              <m:ctrlPr>
                                <a:rPr lang="ar-AE" sz="1425" i="1">
                                  <a:solidFill>
                                    <a:srgbClr val="000000"/>
                                  </a:solidFill>
                                  <a:latin typeface="Cambria Math" panose="02040503050406030204" pitchFamily="18" charset="0"/>
                                </a:rPr>
                              </m:ctrlPr>
                            </m:limUppPr>
                            <m:e>
                              <m:limLow>
                                <m:limLowPr>
                                  <m:ctrlPr>
                                    <a:rPr lang="ar-AE" sz="1425" i="1">
                                      <a:solidFill>
                                        <a:srgbClr val="000000"/>
                                      </a:solidFill>
                                      <a:latin typeface="Cambria Math" panose="02040503050406030204" pitchFamily="18" charset="0"/>
                                    </a:rPr>
                                  </m:ctrlPr>
                                </m:limLowPr>
                                <m:e>
                                  <m:r>
                                    <a:rPr lang="ar-AE" sz="1425" i="1">
                                      <a:solidFill>
                                        <a:srgbClr val="000000"/>
                                      </a:solidFill>
                                      <a:latin typeface="Cambria Math" panose="02040503050406030204" pitchFamily="18" charset="0"/>
                                    </a:rPr>
                                    <m:t>∑</m:t>
                                  </m:r>
                                </m:e>
                                <m:lim>
                                  <m:r>
                                    <a:rPr lang="ar-AE" sz="1425" b="0" i="1" smtClean="0">
                                      <a:solidFill>
                                        <a:srgbClr val="000000"/>
                                      </a:solidFill>
                                      <a:latin typeface="Cambria Math" panose="02040503050406030204" pitchFamily="18" charset="0"/>
                                    </a:rPr>
                                    <m:t>𝑚</m:t>
                                  </m:r>
                                  <m:r>
                                    <a:rPr lang="ar-AE" sz="1425" i="1">
                                      <a:solidFill>
                                        <a:srgbClr val="000000"/>
                                      </a:solidFill>
                                      <a:latin typeface="Cambria Math" panose="02040503050406030204" pitchFamily="18" charset="0"/>
                                    </a:rPr>
                                    <m:t>=1</m:t>
                                  </m:r>
                                </m:lim>
                              </m:limLow>
                            </m:e>
                            <m:lim>
                              <m:r>
                                <a:rPr lang="ar-AE" sz="1425" i="1">
                                  <a:solidFill>
                                    <a:srgbClr val="000000"/>
                                  </a:solidFill>
                                  <a:latin typeface="Cambria Math" panose="02040503050406030204" pitchFamily="18" charset="0"/>
                                </a:rPr>
                                <m:t>𝑀</m:t>
                              </m:r>
                            </m:lim>
                          </m:limUpp>
                          <m:f>
                            <m:fPr>
                              <m:ctrlPr>
                                <a:rPr lang="ar-AE" sz="1425" i="1">
                                  <a:solidFill>
                                    <a:srgbClr val="000000"/>
                                  </a:solidFill>
                                  <a:latin typeface="Cambria Math" panose="02040503050406030204" pitchFamily="18" charset="0"/>
                                </a:rPr>
                              </m:ctrlPr>
                            </m:fPr>
                            <m:num>
                              <m:r>
                                <a:rPr lang="ar-AE" sz="1425" i="1">
                                  <a:solidFill>
                                    <a:srgbClr val="000000"/>
                                  </a:solidFill>
                                  <a:latin typeface="Cambria Math" panose="02040503050406030204" pitchFamily="18" charset="0"/>
                                </a:rPr>
                                <m:t>(</m:t>
                              </m:r>
                              <m:sSub>
                                <m:sSubPr>
                                  <m:ctrlPr>
                                    <a:rPr lang="ar-AE" sz="1425" i="1">
                                      <a:solidFill>
                                        <a:srgbClr val="000000"/>
                                      </a:solidFill>
                                      <a:latin typeface="Cambria Math" panose="02040503050406030204" pitchFamily="18" charset="0"/>
                                    </a:rPr>
                                  </m:ctrlPr>
                                </m:sSubPr>
                                <m:e>
                                  <m:r>
                                    <a:rPr lang="ar-AE" sz="1425" i="1">
                                      <a:solidFill>
                                        <a:srgbClr val="FF0000"/>
                                      </a:solidFill>
                                      <a:latin typeface="Cambria Math" panose="02040503050406030204" pitchFamily="18" charset="0"/>
                                    </a:rPr>
                                    <m:t>𝜂</m:t>
                                  </m:r>
                                </m:e>
                                <m:sub>
                                  <m:r>
                                    <a:rPr lang="ar-AE" sz="1425" i="1">
                                      <a:solidFill>
                                        <a:srgbClr val="FF0000"/>
                                      </a:solidFill>
                                      <a:latin typeface="Cambria Math" panose="02040503050406030204" pitchFamily="18" charset="0"/>
                                    </a:rPr>
                                    <m:t>𝑚</m:t>
                                  </m:r>
                                </m:sub>
                              </m:sSub>
                              <m:r>
                                <a:rPr lang="ar-AE" sz="1425" i="1">
                                  <a:solidFill>
                                    <a:srgbClr val="000000"/>
                                  </a:solidFill>
                                  <a:latin typeface="Cambria Math" panose="02040503050406030204" pitchFamily="18" charset="0"/>
                                </a:rPr>
                                <m:t>−</m:t>
                              </m:r>
                              <m:sSubSup>
                                <m:sSubSupPr>
                                  <m:ctrlPr>
                                    <a:rPr lang="ar-AE" sz="1425" i="1">
                                      <a:solidFill>
                                        <a:srgbClr val="000000"/>
                                      </a:solidFill>
                                      <a:latin typeface="Cambria Math" panose="02040503050406030204" pitchFamily="18" charset="0"/>
                                    </a:rPr>
                                  </m:ctrlPr>
                                </m:sSubSupPr>
                                <m:e>
                                  <m:r>
                                    <a:rPr lang="ar-AE" sz="1425" i="1">
                                      <a:solidFill>
                                        <a:srgbClr val="0000FF"/>
                                      </a:solidFill>
                                      <a:latin typeface="Cambria Math" panose="02040503050406030204" pitchFamily="18" charset="0"/>
                                    </a:rPr>
                                    <m:t>𝜉</m:t>
                                  </m:r>
                                </m:e>
                                <m:sub>
                                  <m:r>
                                    <a:rPr lang="ar-AE" sz="1425" i="1">
                                      <a:solidFill>
                                        <a:srgbClr val="0000FF"/>
                                      </a:solidFill>
                                      <a:latin typeface="Cambria Math" panose="02040503050406030204" pitchFamily="18" charset="0"/>
                                    </a:rPr>
                                    <m:t>𝑚</m:t>
                                  </m:r>
                                </m:sub>
                                <m:sup>
                                  <m:r>
                                    <a:rPr lang="ar-AE" sz="1425" i="1">
                                      <a:solidFill>
                                        <a:srgbClr val="0000FF"/>
                                      </a:solidFill>
                                      <a:latin typeface="Cambria Math" panose="02040503050406030204" pitchFamily="18" charset="0"/>
                                    </a:rPr>
                                    <m:t>𝑁𝑁</m:t>
                                  </m:r>
                                </m:sup>
                              </m:sSubSup>
                              <m:r>
                                <a:rPr lang="ar-AE" sz="1425" i="1">
                                  <a:solidFill>
                                    <a:srgbClr val="0000FF"/>
                                  </a:solidFill>
                                  <a:latin typeface="Cambria Math" panose="02040503050406030204" pitchFamily="18" charset="0"/>
                                </a:rPr>
                                <m:t>(</m:t>
                              </m:r>
                              <m:r>
                                <a:rPr lang="ar-AE" sz="1425" i="1">
                                  <a:solidFill>
                                    <a:srgbClr val="0000FF"/>
                                  </a:solidFill>
                                  <a:latin typeface="Cambria Math" panose="02040503050406030204" pitchFamily="18" charset="0"/>
                                </a:rPr>
                                <m:t>𝜆</m:t>
                              </m:r>
                              <m:r>
                                <a:rPr lang="ar-AE" sz="1425" i="1">
                                  <a:solidFill>
                                    <a:srgbClr val="0000FF"/>
                                  </a:solidFill>
                                  <a:latin typeface="Cambria Math" panose="02040503050406030204" pitchFamily="18" charset="0"/>
                                </a:rPr>
                                <m:t>)</m:t>
                              </m:r>
                              <m:sSup>
                                <m:sSupPr>
                                  <m:ctrlPr>
                                    <a:rPr lang="ar-AE" sz="1425" i="1">
                                      <a:solidFill>
                                        <a:srgbClr val="0000FF"/>
                                      </a:solidFill>
                                      <a:latin typeface="Cambria Math" panose="02040503050406030204" pitchFamily="18" charset="0"/>
                                    </a:rPr>
                                  </m:ctrlPr>
                                </m:sSupPr>
                                <m:e>
                                  <m:r>
                                    <a:rPr lang="ar-AE" sz="1425" i="1">
                                      <a:solidFill>
                                        <a:srgbClr val="000000"/>
                                      </a:solidFill>
                                      <a:latin typeface="Cambria Math" panose="02040503050406030204" pitchFamily="18" charset="0"/>
                                    </a:rPr>
                                    <m:t>)</m:t>
                                  </m:r>
                                </m:e>
                                <m:sup>
                                  <m:r>
                                    <a:rPr lang="ar-AE" sz="1425" i="1">
                                      <a:solidFill>
                                        <a:srgbClr val="000000"/>
                                      </a:solidFill>
                                      <a:latin typeface="Cambria Math" panose="02040503050406030204" pitchFamily="18" charset="0"/>
                                    </a:rPr>
                                    <m:t>2</m:t>
                                  </m:r>
                                </m:sup>
                              </m:sSup>
                            </m:num>
                            <m:den>
                              <m:r>
                                <a:rPr lang="ar-AE" sz="1425" i="1">
                                  <a:solidFill>
                                    <a:srgbClr val="000000"/>
                                  </a:solidFill>
                                  <a:latin typeface="Cambria Math" panose="02040503050406030204" pitchFamily="18" charset="0"/>
                                </a:rPr>
                                <m:t>2</m:t>
                              </m:r>
                              <m:sSup>
                                <m:sSupPr>
                                  <m:ctrlPr>
                                    <a:rPr lang="ar-AE" sz="1425" i="1">
                                      <a:solidFill>
                                        <a:srgbClr val="000000"/>
                                      </a:solidFill>
                                      <a:latin typeface="Cambria Math" panose="02040503050406030204" pitchFamily="18" charset="0"/>
                                    </a:rPr>
                                  </m:ctrlPr>
                                </m:sSupPr>
                                <m:e>
                                  <m:r>
                                    <a:rPr lang="ar-AE" sz="1425" i="1">
                                      <a:solidFill>
                                        <a:srgbClr val="000000"/>
                                      </a:solidFill>
                                      <a:latin typeface="Cambria Math" panose="02040503050406030204" pitchFamily="18" charset="0"/>
                                    </a:rPr>
                                    <m:t>𝜎</m:t>
                                  </m:r>
                                </m:e>
                                <m:sup>
                                  <m:r>
                                    <a:rPr lang="ar-AE" sz="1425" i="1">
                                      <a:solidFill>
                                        <a:srgbClr val="000000"/>
                                      </a:solidFill>
                                      <a:latin typeface="Cambria Math" panose="02040503050406030204" pitchFamily="18" charset="0"/>
                                    </a:rPr>
                                    <m:t>2</m:t>
                                  </m:r>
                                </m:sup>
                              </m:sSup>
                            </m:den>
                          </m:f>
                        </m:e>
                      </m:d>
                    </m:oMath>
                  </m:oMathPara>
                </a14:m>
                <a:endParaRPr sz="1425" dirty="0"/>
              </a:p>
            </p:txBody>
          </p:sp>
        </mc:Choice>
        <mc:Fallback xmlns="">
          <p:sp>
            <p:nvSpPr>
              <p:cNvPr id="20" name="Equation">
                <a:extLst>
                  <a:ext uri="{FF2B5EF4-FFF2-40B4-BE49-F238E27FC236}">
                    <a16:creationId xmlns:a16="http://schemas.microsoft.com/office/drawing/2014/main" id="{26402253-990B-01F8-31D3-EC6E98C45E0C}"/>
                  </a:ext>
                </a:extLst>
              </p:cNvPr>
              <p:cNvSpPr txBox="1">
                <a:spLocks noRot="1" noChangeAspect="1" noMove="1" noResize="1" noEditPoints="1" noAdjustHandles="1" noChangeArrowheads="1" noChangeShapeType="1" noTextEdit="1"/>
              </p:cNvSpPr>
              <p:nvPr/>
            </p:nvSpPr>
            <p:spPr>
              <a:xfrm>
                <a:off x="1701197" y="5142716"/>
                <a:ext cx="3698513" cy="497316"/>
              </a:xfrm>
              <a:prstGeom prst="rect">
                <a:avLst/>
              </a:prstGeom>
              <a:blipFill>
                <a:blip r:embed="rId5"/>
                <a:stretch>
                  <a:fillRect l="-683"/>
                </a:stretch>
              </a:blipFill>
              <a:ln w="12700">
                <a:miter lim="400000"/>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Equation">
                <a:extLst>
                  <a:ext uri="{FF2B5EF4-FFF2-40B4-BE49-F238E27FC236}">
                    <a16:creationId xmlns:a16="http://schemas.microsoft.com/office/drawing/2014/main" id="{45812882-4D0B-10AC-CF02-E0453450449E}"/>
                  </a:ext>
                </a:extLst>
              </p:cNvPr>
              <p:cNvSpPr txBox="1"/>
              <p:nvPr/>
            </p:nvSpPr>
            <p:spPr>
              <a:xfrm>
                <a:off x="1750701" y="3781285"/>
                <a:ext cx="3930628" cy="511422"/>
              </a:xfrm>
              <a:prstGeom prst="rect">
                <a:avLst/>
              </a:prstGeom>
              <a:ln w="12700">
                <a:miter lim="400000"/>
              </a:ln>
            </p:spPr>
            <p:txBody>
              <a:bodyPr wrap="none" lIns="0" tIns="0" rIns="0" bIns="0">
                <a:spAutoFit/>
              </a:bodyPr>
              <a:lstStyle/>
              <a:p>
                <a:pPr defTabSz="342900" latinLnBrk="1">
                  <a:defRPr sz="1800">
                    <a:solidFill>
                      <a:srgbClr val="000000"/>
                    </a:solidFill>
                  </a:defRPr>
                </a:pPr>
                <a14:m>
                  <m:oMathPara xmlns:m="http://schemas.openxmlformats.org/officeDocument/2006/math">
                    <m:oMathParaPr>
                      <m:jc m:val="centerGroup"/>
                    </m:oMathParaPr>
                    <m:oMath xmlns:m="http://schemas.openxmlformats.org/officeDocument/2006/math">
                      <m:sSub>
                        <m:sSubPr>
                          <m:ctrlPr>
                            <a:rPr sz="1463" i="1">
                              <a:solidFill>
                                <a:srgbClr val="000000"/>
                              </a:solidFill>
                              <a:latin typeface="Cambria Math" panose="02040503050406030204" pitchFamily="18" charset="0"/>
                            </a:rPr>
                          </m:ctrlPr>
                        </m:sSubPr>
                        <m:e>
                          <m:r>
                            <a:rPr sz="1463" i="1">
                              <a:solidFill>
                                <a:srgbClr val="000000"/>
                              </a:solidFill>
                              <a:latin typeface="Cambria Math" panose="02040503050406030204" pitchFamily="18" charset="0"/>
                            </a:rPr>
                            <m:t>𝐿</m:t>
                          </m:r>
                        </m:e>
                        <m:sub>
                          <m:r>
                            <a:rPr sz="1463" i="1">
                              <a:solidFill>
                                <a:srgbClr val="000000"/>
                              </a:solidFill>
                              <a:latin typeface="Cambria Math" panose="02040503050406030204" pitchFamily="18" charset="0"/>
                            </a:rPr>
                            <m:t>𝑔</m:t>
                          </m:r>
                        </m:sub>
                      </m:sSub>
                      <m:r>
                        <a:rPr sz="1463" i="1">
                          <a:solidFill>
                            <a:srgbClr val="000000"/>
                          </a:solidFill>
                          <a:latin typeface="Cambria Math" panose="02040503050406030204" pitchFamily="18" charset="0"/>
                        </a:rPr>
                        <m:t>(</m:t>
                      </m:r>
                      <m:r>
                        <a:rPr sz="1463" i="1">
                          <a:solidFill>
                            <a:srgbClr val="000000"/>
                          </a:solidFill>
                          <a:latin typeface="Cambria Math" panose="02040503050406030204" pitchFamily="18" charset="0"/>
                        </a:rPr>
                        <m:t>𝜆</m:t>
                      </m:r>
                      <m:r>
                        <a:rPr sz="1463" i="1">
                          <a:solidFill>
                            <a:srgbClr val="000000"/>
                          </a:solidFill>
                          <a:latin typeface="Cambria Math" panose="02040503050406030204" pitchFamily="18" charset="0"/>
                        </a:rPr>
                        <m:t>)≡</m:t>
                      </m:r>
                      <m:r>
                        <a:rPr sz="1463" i="1">
                          <a:solidFill>
                            <a:srgbClr val="000000"/>
                          </a:solidFill>
                          <a:latin typeface="Cambria Math" panose="02040503050406030204" pitchFamily="18" charset="0"/>
                        </a:rPr>
                        <m:t>𝑝</m:t>
                      </m:r>
                      <m:r>
                        <a:rPr sz="1463" i="1">
                          <a:solidFill>
                            <a:srgbClr val="000000"/>
                          </a:solidFill>
                          <a:latin typeface="Cambria Math" panose="02040503050406030204" pitchFamily="18" charset="0"/>
                        </a:rPr>
                        <m:t>(</m:t>
                      </m:r>
                      <m:r>
                        <a:rPr sz="1463" i="1">
                          <a:solidFill>
                            <a:srgbClr val="000000"/>
                          </a:solidFill>
                          <a:latin typeface="Cambria Math" panose="02040503050406030204" pitchFamily="18" charset="0"/>
                        </a:rPr>
                        <m:t>𝑔</m:t>
                      </m:r>
                      <m:r>
                        <a:rPr sz="1463" i="1">
                          <a:solidFill>
                            <a:srgbClr val="000000"/>
                          </a:solidFill>
                          <a:latin typeface="Cambria Math" panose="02040503050406030204" pitchFamily="18" charset="0"/>
                        </a:rPr>
                        <m:t>|</m:t>
                      </m:r>
                      <m:r>
                        <a:rPr sz="1463" i="1">
                          <a:solidFill>
                            <a:srgbClr val="000000"/>
                          </a:solidFill>
                          <a:latin typeface="Cambria Math" panose="02040503050406030204" pitchFamily="18" charset="0"/>
                        </a:rPr>
                        <m:t>𝜆</m:t>
                      </m:r>
                      <m:r>
                        <a:rPr sz="1463" i="1">
                          <a:solidFill>
                            <a:srgbClr val="000000"/>
                          </a:solidFill>
                          <a:latin typeface="Cambria Math" panose="02040503050406030204" pitchFamily="18" charset="0"/>
                        </a:rPr>
                        <m:t>)∝</m:t>
                      </m:r>
                      <m:r>
                        <m:rPr>
                          <m:sty m:val="p"/>
                        </m:rPr>
                        <a:rPr sz="1463" i="1">
                          <a:solidFill>
                            <a:srgbClr val="000000"/>
                          </a:solidFill>
                          <a:latin typeface="Cambria Math" panose="02040503050406030204" pitchFamily="18" charset="0"/>
                        </a:rPr>
                        <m:t>exp</m:t>
                      </m:r>
                      <m:d>
                        <m:dPr>
                          <m:ctrlPr>
                            <a:rPr sz="1463" i="1">
                              <a:solidFill>
                                <a:srgbClr val="000000"/>
                              </a:solidFill>
                              <a:latin typeface="Cambria Math" panose="02040503050406030204" pitchFamily="18" charset="0"/>
                            </a:rPr>
                          </m:ctrlPr>
                        </m:dPr>
                        <m:e>
                          <m:r>
                            <a:rPr sz="1463" i="1">
                              <a:solidFill>
                                <a:srgbClr val="000000"/>
                              </a:solidFill>
                              <a:latin typeface="Cambria Math" panose="02040503050406030204" pitchFamily="18" charset="0"/>
                            </a:rPr>
                            <m:t>−</m:t>
                          </m:r>
                          <m:limUpp>
                            <m:limUppPr>
                              <m:ctrlPr>
                                <a:rPr sz="1463" i="1">
                                  <a:solidFill>
                                    <a:srgbClr val="000000"/>
                                  </a:solidFill>
                                  <a:latin typeface="Cambria Math" panose="02040503050406030204" pitchFamily="18" charset="0"/>
                                </a:rPr>
                              </m:ctrlPr>
                            </m:limUppPr>
                            <m:e>
                              <m:limLow>
                                <m:limLowPr>
                                  <m:ctrlPr>
                                    <a:rPr sz="1463" i="1">
                                      <a:solidFill>
                                        <a:srgbClr val="000000"/>
                                      </a:solidFill>
                                      <a:latin typeface="Cambria Math" panose="02040503050406030204" pitchFamily="18" charset="0"/>
                                    </a:rPr>
                                  </m:ctrlPr>
                                </m:limLowPr>
                                <m:e>
                                  <m:r>
                                    <a:rPr sz="1463" i="1">
                                      <a:solidFill>
                                        <a:srgbClr val="000000"/>
                                      </a:solidFill>
                                      <a:latin typeface="Cambria Math" panose="02040503050406030204" pitchFamily="18" charset="0"/>
                                    </a:rPr>
                                    <m:t>∑</m:t>
                                  </m:r>
                                </m:e>
                                <m:lim>
                                  <m:r>
                                    <a:rPr sz="1463" i="1">
                                      <a:solidFill>
                                        <a:srgbClr val="000000"/>
                                      </a:solidFill>
                                      <a:latin typeface="Cambria Math" panose="02040503050406030204" pitchFamily="18" charset="0"/>
                                    </a:rPr>
                                    <m:t>𝑖</m:t>
                                  </m:r>
                                  <m:r>
                                    <a:rPr sz="1463" i="1">
                                      <a:solidFill>
                                        <a:srgbClr val="000000"/>
                                      </a:solidFill>
                                      <a:latin typeface="Cambria Math" panose="02040503050406030204" pitchFamily="18" charset="0"/>
                                    </a:rPr>
                                    <m:t>=1</m:t>
                                  </m:r>
                                </m:lim>
                              </m:limLow>
                            </m:e>
                            <m:lim>
                              <m:r>
                                <a:rPr sz="1463" i="1">
                                  <a:solidFill>
                                    <a:srgbClr val="000000"/>
                                  </a:solidFill>
                                  <a:latin typeface="Cambria Math" panose="02040503050406030204" pitchFamily="18" charset="0"/>
                                </a:rPr>
                                <m:t>𝑁</m:t>
                              </m:r>
                            </m:lim>
                          </m:limUpp>
                          <m:f>
                            <m:fPr>
                              <m:ctrlPr>
                                <a:rPr sz="1463" i="1">
                                  <a:solidFill>
                                    <a:srgbClr val="000000"/>
                                  </a:solidFill>
                                  <a:latin typeface="Cambria Math" panose="02040503050406030204" pitchFamily="18" charset="0"/>
                                </a:rPr>
                              </m:ctrlPr>
                            </m:fPr>
                            <m:num>
                              <m:r>
                                <a:rPr sz="1463" i="1">
                                  <a:solidFill>
                                    <a:srgbClr val="000000"/>
                                  </a:solidFill>
                                  <a:latin typeface="Cambria Math" panose="02040503050406030204" pitchFamily="18" charset="0"/>
                                </a:rPr>
                                <m:t>(</m:t>
                              </m:r>
                              <m:r>
                                <a:rPr sz="1463" i="1">
                                  <a:solidFill>
                                    <a:srgbClr val="000000"/>
                                  </a:solidFill>
                                  <a:latin typeface="Cambria Math" panose="02040503050406030204" pitchFamily="18" charset="0"/>
                                </a:rPr>
                                <m:t>𝑔</m:t>
                              </m:r>
                              <m:r>
                                <a:rPr sz="1463" i="1">
                                  <a:solidFill>
                                    <a:srgbClr val="000000"/>
                                  </a:solidFill>
                                  <a:latin typeface="Cambria Math" panose="02040503050406030204" pitchFamily="18" charset="0"/>
                                </a:rPr>
                                <m:t>(</m:t>
                              </m:r>
                              <m:sSub>
                                <m:sSubPr>
                                  <m:ctrlPr>
                                    <a:rPr sz="1463" i="1">
                                      <a:solidFill>
                                        <a:srgbClr val="000000"/>
                                      </a:solidFill>
                                      <a:latin typeface="Cambria Math" panose="02040503050406030204" pitchFamily="18" charset="0"/>
                                    </a:rPr>
                                  </m:ctrlPr>
                                </m:sSubPr>
                                <m:e>
                                  <m:r>
                                    <a:rPr sz="1463" i="1">
                                      <a:solidFill>
                                        <a:srgbClr val="000000"/>
                                      </a:solidFill>
                                      <a:latin typeface="Cambria Math" panose="02040503050406030204" pitchFamily="18" charset="0"/>
                                    </a:rPr>
                                    <m:t>𝑧</m:t>
                                  </m:r>
                                </m:e>
                                <m:sub>
                                  <m:r>
                                    <a:rPr sz="1463" i="1">
                                      <a:solidFill>
                                        <a:srgbClr val="000000"/>
                                      </a:solidFill>
                                      <a:latin typeface="Cambria Math" panose="02040503050406030204" pitchFamily="18" charset="0"/>
                                    </a:rPr>
                                    <m:t>𝑖</m:t>
                                  </m:r>
                                </m:sub>
                              </m:sSub>
                              <m:r>
                                <a:rPr sz="1463" i="1">
                                  <a:solidFill>
                                    <a:srgbClr val="000000"/>
                                  </a:solidFill>
                                  <a:latin typeface="Cambria Math" panose="02040503050406030204" pitchFamily="18" charset="0"/>
                                </a:rPr>
                                <m:t>)−</m:t>
                              </m:r>
                              <m:r>
                                <a:rPr sz="1463" i="1">
                                  <a:solidFill>
                                    <a:srgbClr val="000000"/>
                                  </a:solidFill>
                                  <a:latin typeface="Cambria Math" panose="02040503050406030204" pitchFamily="18" charset="0"/>
                                </a:rPr>
                                <m:t>𝑓</m:t>
                              </m:r>
                              <m:r>
                                <a:rPr sz="1463" i="1">
                                  <a:solidFill>
                                    <a:srgbClr val="000000"/>
                                  </a:solidFill>
                                  <a:latin typeface="Cambria Math" panose="02040503050406030204" pitchFamily="18" charset="0"/>
                                </a:rPr>
                                <m:t>(</m:t>
                              </m:r>
                              <m:r>
                                <a:rPr sz="1463" i="1">
                                  <a:solidFill>
                                    <a:srgbClr val="000000"/>
                                  </a:solidFill>
                                  <a:latin typeface="Cambria Math" panose="02040503050406030204" pitchFamily="18" charset="0"/>
                                </a:rPr>
                                <m:t>𝜆</m:t>
                              </m:r>
                              <m:r>
                                <a:rPr sz="1463" i="1">
                                  <a:solidFill>
                                    <a:srgbClr val="000000"/>
                                  </a:solidFill>
                                  <a:latin typeface="Cambria Math" panose="02040503050406030204" pitchFamily="18" charset="0"/>
                                </a:rPr>
                                <m:t>;</m:t>
                              </m:r>
                              <m:sSub>
                                <m:sSubPr>
                                  <m:ctrlPr>
                                    <a:rPr sz="1463" i="1">
                                      <a:solidFill>
                                        <a:srgbClr val="000000"/>
                                      </a:solidFill>
                                      <a:latin typeface="Cambria Math" panose="02040503050406030204" pitchFamily="18" charset="0"/>
                                    </a:rPr>
                                  </m:ctrlPr>
                                </m:sSubPr>
                                <m:e>
                                  <m:r>
                                    <a:rPr sz="1463" i="1">
                                      <a:solidFill>
                                        <a:srgbClr val="000000"/>
                                      </a:solidFill>
                                      <a:latin typeface="Cambria Math" panose="02040503050406030204" pitchFamily="18" charset="0"/>
                                    </a:rPr>
                                    <m:t>𝑧</m:t>
                                  </m:r>
                                </m:e>
                                <m:sub>
                                  <m:r>
                                    <a:rPr sz="1463" i="1">
                                      <a:solidFill>
                                        <a:srgbClr val="000000"/>
                                      </a:solidFill>
                                      <a:latin typeface="Cambria Math" panose="02040503050406030204" pitchFamily="18" charset="0"/>
                                    </a:rPr>
                                    <m:t>𝑖</m:t>
                                  </m:r>
                                </m:sub>
                              </m:sSub>
                              <m:r>
                                <a:rPr sz="1463" i="1">
                                  <a:solidFill>
                                    <a:srgbClr val="000000"/>
                                  </a:solidFill>
                                  <a:latin typeface="Cambria Math" panose="02040503050406030204" pitchFamily="18" charset="0"/>
                                </a:rPr>
                                <m:t>)</m:t>
                              </m:r>
                              <m:sSup>
                                <m:sSupPr>
                                  <m:ctrlPr>
                                    <a:rPr sz="1463" i="1">
                                      <a:solidFill>
                                        <a:srgbClr val="000000"/>
                                      </a:solidFill>
                                      <a:latin typeface="Cambria Math" panose="02040503050406030204" pitchFamily="18" charset="0"/>
                                    </a:rPr>
                                  </m:ctrlPr>
                                </m:sSupPr>
                                <m:e>
                                  <m:r>
                                    <a:rPr sz="1463" i="1">
                                      <a:solidFill>
                                        <a:srgbClr val="000000"/>
                                      </a:solidFill>
                                      <a:latin typeface="Cambria Math" panose="02040503050406030204" pitchFamily="18" charset="0"/>
                                    </a:rPr>
                                    <m:t>)</m:t>
                                  </m:r>
                                </m:e>
                                <m:sup>
                                  <m:r>
                                    <a:rPr sz="1463" i="1">
                                      <a:solidFill>
                                        <a:srgbClr val="000000"/>
                                      </a:solidFill>
                                      <a:latin typeface="Cambria Math" panose="02040503050406030204" pitchFamily="18" charset="0"/>
                                    </a:rPr>
                                    <m:t>2</m:t>
                                  </m:r>
                                </m:sup>
                              </m:sSup>
                            </m:num>
                            <m:den>
                              <m:r>
                                <a:rPr sz="1463" i="1">
                                  <a:solidFill>
                                    <a:srgbClr val="000000"/>
                                  </a:solidFill>
                                  <a:latin typeface="Cambria Math" panose="02040503050406030204" pitchFamily="18" charset="0"/>
                                </a:rPr>
                                <m:t>2</m:t>
                              </m:r>
                              <m:sSubSup>
                                <m:sSubSupPr>
                                  <m:ctrlPr>
                                    <a:rPr sz="1463" i="1">
                                      <a:solidFill>
                                        <a:srgbClr val="000000"/>
                                      </a:solidFill>
                                      <a:latin typeface="Cambria Math" panose="02040503050406030204" pitchFamily="18" charset="0"/>
                                    </a:rPr>
                                  </m:ctrlPr>
                                </m:sSubSupPr>
                                <m:e>
                                  <m:r>
                                    <a:rPr sz="1463" i="1">
                                      <a:solidFill>
                                        <a:srgbClr val="000000"/>
                                      </a:solidFill>
                                      <a:latin typeface="Cambria Math" panose="02040503050406030204" pitchFamily="18" charset="0"/>
                                    </a:rPr>
                                    <m:t>𝜎</m:t>
                                  </m:r>
                                </m:e>
                                <m:sub>
                                  <m:r>
                                    <a:rPr sz="1463" i="1">
                                      <a:solidFill>
                                        <a:srgbClr val="000000"/>
                                      </a:solidFill>
                                      <a:latin typeface="Cambria Math" panose="02040503050406030204" pitchFamily="18" charset="0"/>
                                    </a:rPr>
                                    <m:t>𝑖</m:t>
                                  </m:r>
                                </m:sub>
                                <m:sup>
                                  <m:r>
                                    <a:rPr sz="1463" i="1">
                                      <a:solidFill>
                                        <a:srgbClr val="000000"/>
                                      </a:solidFill>
                                      <a:latin typeface="Cambria Math" panose="02040503050406030204" pitchFamily="18" charset="0"/>
                                    </a:rPr>
                                    <m:t>2</m:t>
                                  </m:r>
                                </m:sup>
                              </m:sSubSup>
                            </m:den>
                          </m:f>
                        </m:e>
                      </m:d>
                    </m:oMath>
                  </m:oMathPara>
                </a14:m>
                <a:endParaRPr sz="1463"/>
              </a:p>
            </p:txBody>
          </p:sp>
        </mc:Choice>
        <mc:Fallback xmlns="">
          <p:sp>
            <p:nvSpPr>
              <p:cNvPr id="21" name="Equation">
                <a:extLst>
                  <a:ext uri="{FF2B5EF4-FFF2-40B4-BE49-F238E27FC236}">
                    <a16:creationId xmlns:a16="http://schemas.microsoft.com/office/drawing/2014/main" id="{E7A93F16-4A64-BBA6-C8C0-0B21400096DF}"/>
                  </a:ext>
                </a:extLst>
              </p:cNvPr>
              <p:cNvSpPr txBox="1">
                <a:spLocks noRot="1" noChangeAspect="1" noMove="1" noResize="1" noEditPoints="1" noAdjustHandles="1" noChangeArrowheads="1" noChangeShapeType="1" noTextEdit="1"/>
              </p:cNvSpPr>
              <p:nvPr/>
            </p:nvSpPr>
            <p:spPr>
              <a:xfrm>
                <a:off x="1750701" y="3781285"/>
                <a:ext cx="3930628" cy="511422"/>
              </a:xfrm>
              <a:prstGeom prst="rect">
                <a:avLst/>
              </a:prstGeom>
              <a:blipFill>
                <a:blip r:embed="rId6"/>
                <a:stretch>
                  <a:fillRect l="-643" b="-9756"/>
                </a:stretch>
              </a:blipFill>
              <a:ln w="12700">
                <a:miter lim="400000"/>
              </a:ln>
            </p:spPr>
            <p:txBody>
              <a:bodyPr/>
              <a:lstStyle/>
              <a:p>
                <a:r>
                  <a:rPr lang="en-US">
                    <a:noFill/>
                  </a:rPr>
                  <a:t> </a:t>
                </a:r>
              </a:p>
            </p:txBody>
          </p:sp>
        </mc:Fallback>
      </mc:AlternateContent>
      <p:sp>
        <p:nvSpPr>
          <p:cNvPr id="22" name="Pointwise likelihood (old) :">
            <a:extLst>
              <a:ext uri="{FF2B5EF4-FFF2-40B4-BE49-F238E27FC236}">
                <a16:creationId xmlns:a16="http://schemas.microsoft.com/office/drawing/2014/main" id="{9930A1BA-2C5C-F475-BD92-5349871B4C76}"/>
              </a:ext>
            </a:extLst>
          </p:cNvPr>
          <p:cNvSpPr txBox="1"/>
          <p:nvPr/>
        </p:nvSpPr>
        <p:spPr>
          <a:xfrm>
            <a:off x="1560356" y="3516548"/>
            <a:ext cx="1786964" cy="22897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defRPr sz="3300" b="1">
                <a:solidFill>
                  <a:srgbClr val="000000"/>
                </a:solidFill>
              </a:defRPr>
            </a:lvl1pPr>
          </a:lstStyle>
          <a:p>
            <a:r>
              <a:rPr sz="1238"/>
              <a:t>Pointwise likelihood (old) :</a:t>
            </a:r>
          </a:p>
        </p:txBody>
      </p:sp>
      <mc:AlternateContent xmlns:mc="http://schemas.openxmlformats.org/markup-compatibility/2006" xmlns:a14="http://schemas.microsoft.com/office/drawing/2010/main">
        <mc:Choice Requires="a14">
          <p:sp>
            <p:nvSpPr>
              <p:cNvPr id="23" name="Equation">
                <a:extLst>
                  <a:ext uri="{FF2B5EF4-FFF2-40B4-BE49-F238E27FC236}">
                    <a16:creationId xmlns:a16="http://schemas.microsoft.com/office/drawing/2014/main" id="{5DFE2DB8-D83D-B4FB-8C49-545C85640579}"/>
                  </a:ext>
                </a:extLst>
              </p:cNvPr>
              <p:cNvSpPr txBox="1"/>
              <p:nvPr/>
            </p:nvSpPr>
            <p:spPr>
              <a:xfrm>
                <a:off x="7150141" y="3928518"/>
                <a:ext cx="2066078" cy="253916"/>
              </a:xfrm>
              <a:prstGeom prst="rect">
                <a:avLst/>
              </a:prstGeom>
              <a:ln w="12700">
                <a:miter lim="400000"/>
              </a:ln>
            </p:spPr>
            <p:txBody>
              <a:bodyPr wrap="none" lIns="0" tIns="0" rIns="0" bIns="0">
                <a:spAutoFit/>
              </a:bodyPr>
              <a:lstStyle/>
              <a:p>
                <a:pPr defTabSz="342900" latinLnBrk="1">
                  <a:defRPr sz="1800">
                    <a:solidFill>
                      <a:srgbClr val="000000"/>
                    </a:solidFill>
                  </a:defRPr>
                </a:pPr>
                <a14:m>
                  <m:oMathPara xmlns:m="http://schemas.openxmlformats.org/officeDocument/2006/math">
                    <m:oMathParaPr>
                      <m:jc m:val="centerGroup"/>
                    </m:oMathParaPr>
                    <m:oMath xmlns:m="http://schemas.openxmlformats.org/officeDocument/2006/math">
                      <m:r>
                        <a:rPr sz="1650" i="1">
                          <a:solidFill>
                            <a:srgbClr val="000000"/>
                          </a:solidFill>
                          <a:latin typeface="Cambria Math" panose="02040503050406030204" pitchFamily="18" charset="0"/>
                        </a:rPr>
                        <m:t>𝑔</m:t>
                      </m:r>
                      <m:r>
                        <a:rPr sz="1650" i="1">
                          <a:solidFill>
                            <a:srgbClr val="000000"/>
                          </a:solidFill>
                          <a:latin typeface="Cambria Math" panose="02040503050406030204" pitchFamily="18" charset="0"/>
                        </a:rPr>
                        <m:t>(</m:t>
                      </m:r>
                      <m:sSub>
                        <m:sSubPr>
                          <m:ctrlPr>
                            <a:rPr sz="1650" i="1">
                              <a:solidFill>
                                <a:srgbClr val="000000"/>
                              </a:solidFill>
                              <a:latin typeface="Cambria Math" panose="02040503050406030204" pitchFamily="18" charset="0"/>
                            </a:rPr>
                          </m:ctrlPr>
                        </m:sSubPr>
                        <m:e>
                          <m:r>
                            <a:rPr sz="1650" i="1">
                              <a:solidFill>
                                <a:srgbClr val="000000"/>
                              </a:solidFill>
                              <a:latin typeface="Cambria Math" panose="02040503050406030204" pitchFamily="18" charset="0"/>
                            </a:rPr>
                            <m:t>𝑧</m:t>
                          </m:r>
                        </m:e>
                        <m:sub>
                          <m:r>
                            <a:rPr sz="1650" i="1">
                              <a:solidFill>
                                <a:srgbClr val="000000"/>
                              </a:solidFill>
                              <a:latin typeface="Cambria Math" panose="02040503050406030204" pitchFamily="18" charset="0"/>
                            </a:rPr>
                            <m:t>𝑖</m:t>
                          </m:r>
                        </m:sub>
                      </m:sSub>
                      <m:r>
                        <a:rPr sz="1650" i="1">
                          <a:solidFill>
                            <a:srgbClr val="000000"/>
                          </a:solidFill>
                          <a:latin typeface="Cambria Math" panose="02040503050406030204" pitchFamily="18" charset="0"/>
                        </a:rPr>
                        <m:t>)=</m:t>
                      </m:r>
                      <m:r>
                        <a:rPr sz="1650" i="1">
                          <a:solidFill>
                            <a:srgbClr val="000000"/>
                          </a:solidFill>
                          <a:latin typeface="Cambria Math" panose="02040503050406030204" pitchFamily="18" charset="0"/>
                        </a:rPr>
                        <m:t>𝑓</m:t>
                      </m:r>
                      <m:r>
                        <a:rPr sz="1650" i="1">
                          <a:solidFill>
                            <a:srgbClr val="000000"/>
                          </a:solidFill>
                          <a:latin typeface="Cambria Math" panose="02040503050406030204" pitchFamily="18" charset="0"/>
                        </a:rPr>
                        <m:t>(</m:t>
                      </m:r>
                      <m:r>
                        <a:rPr sz="1650" i="1">
                          <a:solidFill>
                            <a:srgbClr val="000000"/>
                          </a:solidFill>
                          <a:latin typeface="Cambria Math" panose="02040503050406030204" pitchFamily="18" charset="0"/>
                        </a:rPr>
                        <m:t>𝜆</m:t>
                      </m:r>
                      <m:r>
                        <a:rPr sz="1650" i="1">
                          <a:solidFill>
                            <a:srgbClr val="000000"/>
                          </a:solidFill>
                          <a:latin typeface="Cambria Math" panose="02040503050406030204" pitchFamily="18" charset="0"/>
                        </a:rPr>
                        <m:t>;</m:t>
                      </m:r>
                      <m:sSub>
                        <m:sSubPr>
                          <m:ctrlPr>
                            <a:rPr sz="1650" i="1">
                              <a:solidFill>
                                <a:srgbClr val="000000"/>
                              </a:solidFill>
                              <a:latin typeface="Cambria Math" panose="02040503050406030204" pitchFamily="18" charset="0"/>
                            </a:rPr>
                          </m:ctrlPr>
                        </m:sSubPr>
                        <m:e>
                          <m:r>
                            <a:rPr sz="1650" i="1">
                              <a:solidFill>
                                <a:srgbClr val="000000"/>
                              </a:solidFill>
                              <a:latin typeface="Cambria Math" panose="02040503050406030204" pitchFamily="18" charset="0"/>
                            </a:rPr>
                            <m:t>𝑧</m:t>
                          </m:r>
                        </m:e>
                        <m:sub>
                          <m:r>
                            <a:rPr sz="1650" i="1">
                              <a:solidFill>
                                <a:srgbClr val="000000"/>
                              </a:solidFill>
                              <a:latin typeface="Cambria Math" panose="02040503050406030204" pitchFamily="18" charset="0"/>
                            </a:rPr>
                            <m:t>𝑖</m:t>
                          </m:r>
                        </m:sub>
                      </m:sSub>
                      <m:r>
                        <a:rPr sz="1650" i="1">
                          <a:solidFill>
                            <a:srgbClr val="000000"/>
                          </a:solidFill>
                          <a:latin typeface="Cambria Math" panose="02040503050406030204" pitchFamily="18" charset="0"/>
                        </a:rPr>
                        <m:t>)+</m:t>
                      </m:r>
                      <m:sSub>
                        <m:sSubPr>
                          <m:ctrlPr>
                            <a:rPr sz="1650" i="1">
                              <a:solidFill>
                                <a:srgbClr val="000000"/>
                              </a:solidFill>
                              <a:latin typeface="Cambria Math" panose="02040503050406030204" pitchFamily="18" charset="0"/>
                            </a:rPr>
                          </m:ctrlPr>
                        </m:sSubPr>
                        <m:e>
                          <m:r>
                            <a:rPr sz="1650" i="1">
                              <a:solidFill>
                                <a:srgbClr val="000000"/>
                              </a:solidFill>
                              <a:latin typeface="Cambria Math" panose="02040503050406030204" pitchFamily="18" charset="0"/>
                            </a:rPr>
                            <m:t>𝜎</m:t>
                          </m:r>
                        </m:e>
                        <m:sub>
                          <m:r>
                            <a:rPr sz="1650" i="1">
                              <a:solidFill>
                                <a:srgbClr val="000000"/>
                              </a:solidFill>
                              <a:latin typeface="Cambria Math" panose="02040503050406030204" pitchFamily="18" charset="0"/>
                            </a:rPr>
                            <m:t>𝑖</m:t>
                          </m:r>
                        </m:sub>
                      </m:sSub>
                      <m:sSub>
                        <m:sSubPr>
                          <m:ctrlPr>
                            <a:rPr sz="1650" i="1">
                              <a:solidFill>
                                <a:srgbClr val="000000"/>
                              </a:solidFill>
                              <a:latin typeface="Cambria Math" panose="02040503050406030204" pitchFamily="18" charset="0"/>
                            </a:rPr>
                          </m:ctrlPr>
                        </m:sSubPr>
                        <m:e>
                          <m:r>
                            <a:rPr sz="1650" i="1">
                              <a:solidFill>
                                <a:srgbClr val="000000"/>
                              </a:solidFill>
                              <a:latin typeface="Cambria Math" panose="02040503050406030204" pitchFamily="18" charset="0"/>
                            </a:rPr>
                            <m:t>𝜖</m:t>
                          </m:r>
                        </m:e>
                        <m:sub>
                          <m:r>
                            <a:rPr sz="1650" i="1">
                              <a:solidFill>
                                <a:srgbClr val="000000"/>
                              </a:solidFill>
                              <a:latin typeface="Cambria Math" panose="02040503050406030204" pitchFamily="18" charset="0"/>
                            </a:rPr>
                            <m:t>𝑖</m:t>
                          </m:r>
                        </m:sub>
                      </m:sSub>
                    </m:oMath>
                  </m:oMathPara>
                </a14:m>
                <a:endParaRPr sz="1650"/>
              </a:p>
            </p:txBody>
          </p:sp>
        </mc:Choice>
        <mc:Fallback xmlns="">
          <p:sp>
            <p:nvSpPr>
              <p:cNvPr id="23" name="Equation">
                <a:extLst>
                  <a:ext uri="{FF2B5EF4-FFF2-40B4-BE49-F238E27FC236}">
                    <a16:creationId xmlns:a16="http://schemas.microsoft.com/office/drawing/2014/main" id="{8239BACF-1C2B-126C-EFCA-4FDD06456C56}"/>
                  </a:ext>
                </a:extLst>
              </p:cNvPr>
              <p:cNvSpPr txBox="1">
                <a:spLocks noRot="1" noChangeAspect="1" noMove="1" noResize="1" noEditPoints="1" noAdjustHandles="1" noChangeArrowheads="1" noChangeShapeType="1" noTextEdit="1"/>
              </p:cNvSpPr>
              <p:nvPr/>
            </p:nvSpPr>
            <p:spPr>
              <a:xfrm>
                <a:off x="7150141" y="3928518"/>
                <a:ext cx="2066078" cy="253916"/>
              </a:xfrm>
              <a:prstGeom prst="rect">
                <a:avLst/>
              </a:prstGeom>
              <a:blipFill>
                <a:blip r:embed="rId7"/>
                <a:stretch>
                  <a:fillRect l="-2454" r="-613" b="-38095"/>
                </a:stretch>
              </a:blipFill>
              <a:ln w="12700">
                <a:miter lim="400000"/>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Equation">
                <a:extLst>
                  <a:ext uri="{FF2B5EF4-FFF2-40B4-BE49-F238E27FC236}">
                    <a16:creationId xmlns:a16="http://schemas.microsoft.com/office/drawing/2014/main" id="{11487E7C-2144-B5CC-7241-C2AF7960D744}"/>
                  </a:ext>
                </a:extLst>
              </p:cNvPr>
              <p:cNvSpPr txBox="1"/>
              <p:nvPr/>
            </p:nvSpPr>
            <p:spPr>
              <a:xfrm>
                <a:off x="7305788" y="5244159"/>
                <a:ext cx="1873718" cy="333296"/>
              </a:xfrm>
              <a:prstGeom prst="rect">
                <a:avLst/>
              </a:prstGeom>
              <a:ln w="12700">
                <a:miter lim="400000"/>
              </a:ln>
            </p:spPr>
            <p:txBody>
              <a:bodyPr wrap="none" lIns="0" tIns="0" rIns="0" bIns="0">
                <a:spAutoFit/>
              </a:bodyPr>
              <a:lstStyle/>
              <a:p>
                <a:pPr defTabSz="342900" latinLnBrk="1">
                  <a:defRPr sz="1800">
                    <a:solidFill>
                      <a:srgbClr val="000000"/>
                    </a:solidFill>
                  </a:defRPr>
                </a:pPr>
                <a14:m>
                  <m:oMathPara xmlns:m="http://schemas.openxmlformats.org/officeDocument/2006/math">
                    <m:oMathParaPr>
                      <m:jc m:val="centerGroup"/>
                    </m:oMathParaPr>
                    <m:oMath xmlns:m="http://schemas.openxmlformats.org/officeDocument/2006/math">
                      <m:sSub>
                        <m:sSubPr>
                          <m:ctrlPr>
                            <a:rPr sz="1650" i="1">
                              <a:solidFill>
                                <a:srgbClr val="000000"/>
                              </a:solidFill>
                              <a:latin typeface="Cambria Math" panose="02040503050406030204" pitchFamily="18" charset="0"/>
                            </a:rPr>
                          </m:ctrlPr>
                        </m:sSubPr>
                        <m:e>
                          <m:r>
                            <a:rPr sz="1650" i="1">
                              <a:solidFill>
                                <a:srgbClr val="000000"/>
                              </a:solidFill>
                              <a:latin typeface="Cambria Math" panose="02040503050406030204" pitchFamily="18" charset="0"/>
                            </a:rPr>
                            <m:t>𝜂</m:t>
                          </m:r>
                        </m:e>
                        <m:sub>
                          <m:r>
                            <a:rPr sz="1650" i="1">
                              <a:solidFill>
                                <a:srgbClr val="000000"/>
                              </a:solidFill>
                              <a:latin typeface="Cambria Math" panose="02040503050406030204" pitchFamily="18" charset="0"/>
                            </a:rPr>
                            <m:t>𝑚</m:t>
                          </m:r>
                        </m:sub>
                      </m:sSub>
                      <m:r>
                        <a:rPr sz="1650" i="1">
                          <a:solidFill>
                            <a:srgbClr val="000000"/>
                          </a:solidFill>
                          <a:latin typeface="Cambria Math" panose="02040503050406030204" pitchFamily="18" charset="0"/>
                        </a:rPr>
                        <m:t>=</m:t>
                      </m:r>
                      <m:sSubSup>
                        <m:sSubSupPr>
                          <m:ctrlPr>
                            <a:rPr sz="1650" i="1">
                              <a:solidFill>
                                <a:srgbClr val="000000"/>
                              </a:solidFill>
                              <a:latin typeface="Cambria Math" panose="02040503050406030204" pitchFamily="18" charset="0"/>
                            </a:rPr>
                          </m:ctrlPr>
                        </m:sSubSupPr>
                        <m:e>
                          <m:r>
                            <a:rPr sz="1650" i="1">
                              <a:solidFill>
                                <a:srgbClr val="000000"/>
                              </a:solidFill>
                              <a:latin typeface="Cambria Math" panose="02040503050406030204" pitchFamily="18" charset="0"/>
                            </a:rPr>
                            <m:t>𝜉</m:t>
                          </m:r>
                        </m:e>
                        <m:sub>
                          <m:r>
                            <a:rPr sz="1650" i="1">
                              <a:solidFill>
                                <a:srgbClr val="000000"/>
                              </a:solidFill>
                              <a:latin typeface="Cambria Math" panose="02040503050406030204" pitchFamily="18" charset="0"/>
                            </a:rPr>
                            <m:t>𝑚</m:t>
                          </m:r>
                        </m:sub>
                        <m:sup>
                          <m:r>
                            <a:rPr sz="1650" i="1">
                              <a:solidFill>
                                <a:srgbClr val="000000"/>
                              </a:solidFill>
                              <a:latin typeface="Cambria Math" panose="02040503050406030204" pitchFamily="18" charset="0"/>
                            </a:rPr>
                            <m:t>𝑁𝑁</m:t>
                          </m:r>
                        </m:sup>
                      </m:sSubSup>
                      <m:r>
                        <a:rPr sz="1650" i="1">
                          <a:solidFill>
                            <a:srgbClr val="000000"/>
                          </a:solidFill>
                          <a:latin typeface="Cambria Math" panose="02040503050406030204" pitchFamily="18" charset="0"/>
                        </a:rPr>
                        <m:t>(</m:t>
                      </m:r>
                      <m:r>
                        <a:rPr sz="1650" i="1">
                          <a:solidFill>
                            <a:srgbClr val="000000"/>
                          </a:solidFill>
                          <a:latin typeface="Cambria Math" panose="02040503050406030204" pitchFamily="18" charset="0"/>
                        </a:rPr>
                        <m:t>𝜆</m:t>
                      </m:r>
                      <m:r>
                        <a:rPr sz="1650" i="1">
                          <a:solidFill>
                            <a:srgbClr val="000000"/>
                          </a:solidFill>
                          <a:latin typeface="Cambria Math" panose="02040503050406030204" pitchFamily="18" charset="0"/>
                        </a:rPr>
                        <m:t>)+</m:t>
                      </m:r>
                      <m:r>
                        <a:rPr sz="1650" i="1">
                          <a:solidFill>
                            <a:srgbClr val="000000"/>
                          </a:solidFill>
                          <a:latin typeface="Cambria Math" panose="02040503050406030204" pitchFamily="18" charset="0"/>
                        </a:rPr>
                        <m:t>𝜎</m:t>
                      </m:r>
                      <m:sSub>
                        <m:sSubPr>
                          <m:ctrlPr>
                            <a:rPr sz="1650" i="1">
                              <a:solidFill>
                                <a:srgbClr val="000000"/>
                              </a:solidFill>
                              <a:latin typeface="Cambria Math" panose="02040503050406030204" pitchFamily="18" charset="0"/>
                            </a:rPr>
                          </m:ctrlPr>
                        </m:sSubPr>
                        <m:e>
                          <m:limUpp>
                            <m:limUppPr>
                              <m:ctrlPr>
                                <a:rPr sz="1650" i="1">
                                  <a:solidFill>
                                    <a:srgbClr val="000000"/>
                                  </a:solidFill>
                                  <a:latin typeface="Cambria Math" panose="02040503050406030204" pitchFamily="18" charset="0"/>
                                </a:rPr>
                              </m:ctrlPr>
                            </m:limUppPr>
                            <m:e>
                              <m:r>
                                <a:rPr sz="1650" i="1">
                                  <a:solidFill>
                                    <a:srgbClr val="000000"/>
                                  </a:solidFill>
                                  <a:latin typeface="Cambria Math" panose="02040503050406030204" pitchFamily="18" charset="0"/>
                                </a:rPr>
                                <m:t>𝜖</m:t>
                              </m:r>
                            </m:e>
                            <m:lim>
                              <m:r>
                                <a:rPr sz="1650" i="1">
                                  <a:solidFill>
                                    <a:srgbClr val="000000"/>
                                  </a:solidFill>
                                  <a:latin typeface="Cambria Math" panose="02040503050406030204" pitchFamily="18" charset="0"/>
                                </a:rPr>
                                <m:t>˜</m:t>
                              </m:r>
                            </m:lim>
                          </m:limUpp>
                        </m:e>
                        <m:sub>
                          <m:r>
                            <a:rPr sz="1650" i="1">
                              <a:solidFill>
                                <a:srgbClr val="000000"/>
                              </a:solidFill>
                              <a:latin typeface="Cambria Math" panose="02040503050406030204" pitchFamily="18" charset="0"/>
                            </a:rPr>
                            <m:t>𝑚</m:t>
                          </m:r>
                        </m:sub>
                      </m:sSub>
                    </m:oMath>
                  </m:oMathPara>
                </a14:m>
                <a:endParaRPr sz="1650" dirty="0"/>
              </a:p>
            </p:txBody>
          </p:sp>
        </mc:Choice>
        <mc:Fallback xmlns="">
          <p:sp>
            <p:nvSpPr>
              <p:cNvPr id="24" name="Equation">
                <a:extLst>
                  <a:ext uri="{FF2B5EF4-FFF2-40B4-BE49-F238E27FC236}">
                    <a16:creationId xmlns:a16="http://schemas.microsoft.com/office/drawing/2014/main" id="{D6B46FED-37EE-DFE3-CA19-B6887705A68D}"/>
                  </a:ext>
                </a:extLst>
              </p:cNvPr>
              <p:cNvSpPr txBox="1">
                <a:spLocks noRot="1" noChangeAspect="1" noMove="1" noResize="1" noEditPoints="1" noAdjustHandles="1" noChangeArrowheads="1" noChangeShapeType="1" noTextEdit="1"/>
              </p:cNvSpPr>
              <p:nvPr/>
            </p:nvSpPr>
            <p:spPr>
              <a:xfrm>
                <a:off x="7305788" y="5244159"/>
                <a:ext cx="1873718" cy="333296"/>
              </a:xfrm>
              <a:prstGeom prst="rect">
                <a:avLst/>
              </a:prstGeom>
              <a:blipFill>
                <a:blip r:embed="rId8"/>
                <a:stretch>
                  <a:fillRect l="-2027" b="-28571"/>
                </a:stretch>
              </a:blipFill>
              <a:ln w="12700">
                <a:miter lim="400000"/>
              </a:ln>
            </p:spPr>
            <p:txBody>
              <a:bodyPr/>
              <a:lstStyle/>
              <a:p>
                <a:r>
                  <a:rPr lang="en-US">
                    <a:noFill/>
                  </a:rPr>
                  <a:t> </a:t>
                </a:r>
              </a:p>
            </p:txBody>
          </p:sp>
        </mc:Fallback>
      </mc:AlternateContent>
      <p:sp>
        <p:nvSpPr>
          <p:cNvPr id="25" name="Line">
            <a:extLst>
              <a:ext uri="{FF2B5EF4-FFF2-40B4-BE49-F238E27FC236}">
                <a16:creationId xmlns:a16="http://schemas.microsoft.com/office/drawing/2014/main" id="{A1B16C4D-A160-0946-CE94-0C3553E25C9F}"/>
              </a:ext>
            </a:extLst>
          </p:cNvPr>
          <p:cNvSpPr/>
          <p:nvPr/>
        </p:nvSpPr>
        <p:spPr>
          <a:xfrm>
            <a:off x="5545931" y="4066857"/>
            <a:ext cx="1348355" cy="0"/>
          </a:xfrm>
          <a:prstGeom prst="line">
            <a:avLst/>
          </a:prstGeom>
          <a:ln w="88900">
            <a:solidFill>
              <a:srgbClr val="000000"/>
            </a:solidFill>
            <a:miter lim="400000"/>
            <a:tailEnd type="triangle"/>
          </a:ln>
        </p:spPr>
        <p:txBody>
          <a:bodyPr lIns="19050" tIns="19050" rIns="19050" bIns="19050" anchor="ctr"/>
          <a:lstStyle/>
          <a:p>
            <a:endParaRPr sz="675"/>
          </a:p>
        </p:txBody>
      </p:sp>
      <p:sp>
        <p:nvSpPr>
          <p:cNvPr id="26" name="Line">
            <a:extLst>
              <a:ext uri="{FF2B5EF4-FFF2-40B4-BE49-F238E27FC236}">
                <a16:creationId xmlns:a16="http://schemas.microsoft.com/office/drawing/2014/main" id="{E7E34064-7B9D-BFB2-0675-49B103F983DF}"/>
              </a:ext>
            </a:extLst>
          </p:cNvPr>
          <p:cNvSpPr/>
          <p:nvPr/>
        </p:nvSpPr>
        <p:spPr>
          <a:xfrm>
            <a:off x="5545931" y="5420965"/>
            <a:ext cx="1348355" cy="0"/>
          </a:xfrm>
          <a:prstGeom prst="line">
            <a:avLst/>
          </a:prstGeom>
          <a:ln w="88900">
            <a:solidFill>
              <a:srgbClr val="000000"/>
            </a:solidFill>
            <a:miter lim="400000"/>
            <a:tailEnd type="triangle"/>
          </a:ln>
        </p:spPr>
        <p:txBody>
          <a:bodyPr lIns="19050" tIns="19050" rIns="19050" bIns="19050" anchor="ctr"/>
          <a:lstStyle/>
          <a:p>
            <a:endParaRPr sz="675"/>
          </a:p>
        </p:txBody>
      </p:sp>
      <p:sp>
        <p:nvSpPr>
          <p:cNvPr id="27" name="Line">
            <a:extLst>
              <a:ext uri="{FF2B5EF4-FFF2-40B4-BE49-F238E27FC236}">
                <a16:creationId xmlns:a16="http://schemas.microsoft.com/office/drawing/2014/main" id="{5F7747CF-BFBB-93BE-952B-A0F6294999CC}"/>
              </a:ext>
            </a:extLst>
          </p:cNvPr>
          <p:cNvSpPr/>
          <p:nvPr/>
        </p:nvSpPr>
        <p:spPr>
          <a:xfrm>
            <a:off x="7964397" y="5554840"/>
            <a:ext cx="0" cy="348860"/>
          </a:xfrm>
          <a:prstGeom prst="line">
            <a:avLst/>
          </a:prstGeom>
          <a:ln w="88900">
            <a:solidFill>
              <a:srgbClr val="000000"/>
            </a:solidFill>
            <a:miter lim="400000"/>
            <a:tailEnd type="triangle"/>
          </a:ln>
        </p:spPr>
        <p:txBody>
          <a:bodyPr lIns="19050" tIns="19050" rIns="19050" bIns="19050" anchor="ctr"/>
          <a:lstStyle/>
          <a:p>
            <a:endParaRPr sz="675"/>
          </a:p>
        </p:txBody>
      </p:sp>
      <mc:AlternateContent xmlns:mc="http://schemas.openxmlformats.org/markup-compatibility/2006" xmlns:a14="http://schemas.microsoft.com/office/drawing/2010/main">
        <mc:Choice Requires="a14">
          <p:sp>
            <p:nvSpPr>
              <p:cNvPr id="28" name="Equation">
                <a:extLst>
                  <a:ext uri="{FF2B5EF4-FFF2-40B4-BE49-F238E27FC236}">
                    <a16:creationId xmlns:a16="http://schemas.microsoft.com/office/drawing/2014/main" id="{87792D71-8BFF-5166-1135-672FAF7A8025}"/>
                  </a:ext>
                </a:extLst>
              </p:cNvPr>
              <p:cNvSpPr txBox="1"/>
              <p:nvPr/>
            </p:nvSpPr>
            <p:spPr>
              <a:xfrm>
                <a:off x="6694317" y="5896026"/>
                <a:ext cx="3368614" cy="502317"/>
              </a:xfrm>
              <a:prstGeom prst="rect">
                <a:avLst/>
              </a:prstGeom>
              <a:ln w="12700">
                <a:miter lim="400000"/>
              </a:ln>
            </p:spPr>
            <p:txBody>
              <a:bodyPr wrap="none" lIns="0" tIns="0" rIns="0" bIns="0">
                <a:spAutoFit/>
              </a:bodyPr>
              <a:lstStyle/>
              <a:p>
                <a:pPr defTabSz="342900" latinLnBrk="1">
                  <a:defRPr sz="1800">
                    <a:solidFill>
                      <a:srgbClr val="000000"/>
                    </a:solidFill>
                  </a:defRPr>
                </a:pPr>
                <a14:m>
                  <m:oMathPara xmlns:m="http://schemas.openxmlformats.org/officeDocument/2006/math">
                    <m:oMathParaPr>
                      <m:jc m:val="centerGroup"/>
                    </m:oMathParaPr>
                    <m:oMath xmlns:m="http://schemas.openxmlformats.org/officeDocument/2006/math">
                      <m:r>
                        <a:rPr sz="1650" i="1">
                          <a:solidFill>
                            <a:srgbClr val="000000"/>
                          </a:solidFill>
                          <a:latin typeface="Cambria Math" panose="02040503050406030204" pitchFamily="18" charset="0"/>
                        </a:rPr>
                        <m:t>𝑔</m:t>
                      </m:r>
                      <m:r>
                        <a:rPr sz="1650" i="1">
                          <a:solidFill>
                            <a:srgbClr val="000000"/>
                          </a:solidFill>
                          <a:latin typeface="Cambria Math" panose="02040503050406030204" pitchFamily="18" charset="0"/>
                        </a:rPr>
                        <m:t>(</m:t>
                      </m:r>
                      <m:sSub>
                        <m:sSubPr>
                          <m:ctrlPr>
                            <a:rPr sz="1650" i="1">
                              <a:solidFill>
                                <a:srgbClr val="000000"/>
                              </a:solidFill>
                              <a:latin typeface="Cambria Math" panose="02040503050406030204" pitchFamily="18" charset="0"/>
                            </a:rPr>
                          </m:ctrlPr>
                        </m:sSubPr>
                        <m:e>
                          <m:r>
                            <a:rPr sz="1650" i="1">
                              <a:solidFill>
                                <a:srgbClr val="000000"/>
                              </a:solidFill>
                              <a:latin typeface="Cambria Math" panose="02040503050406030204" pitchFamily="18" charset="0"/>
                            </a:rPr>
                            <m:t>𝑧</m:t>
                          </m:r>
                        </m:e>
                        <m:sub>
                          <m:r>
                            <a:rPr sz="1650" i="1">
                              <a:solidFill>
                                <a:srgbClr val="000000"/>
                              </a:solidFill>
                              <a:latin typeface="Cambria Math" panose="02040503050406030204" pitchFamily="18" charset="0"/>
                            </a:rPr>
                            <m:t>𝑖</m:t>
                          </m:r>
                        </m:sub>
                      </m:sSub>
                      <m:r>
                        <a:rPr sz="1650" i="1">
                          <a:solidFill>
                            <a:srgbClr val="000000"/>
                          </a:solidFill>
                          <a:latin typeface="Cambria Math" panose="02040503050406030204" pitchFamily="18" charset="0"/>
                        </a:rPr>
                        <m:t>)=</m:t>
                      </m:r>
                      <m:r>
                        <a:rPr sz="1650" i="1">
                          <a:solidFill>
                            <a:srgbClr val="000000"/>
                          </a:solidFill>
                          <a:latin typeface="Cambria Math" panose="02040503050406030204" pitchFamily="18" charset="0"/>
                        </a:rPr>
                        <m:t>𝑓</m:t>
                      </m:r>
                      <m:r>
                        <a:rPr sz="1650" i="1">
                          <a:solidFill>
                            <a:srgbClr val="000000"/>
                          </a:solidFill>
                          <a:latin typeface="Cambria Math" panose="02040503050406030204" pitchFamily="18" charset="0"/>
                        </a:rPr>
                        <m:t>(</m:t>
                      </m:r>
                      <m:r>
                        <a:rPr sz="1650" i="1">
                          <a:solidFill>
                            <a:srgbClr val="000000"/>
                          </a:solidFill>
                          <a:latin typeface="Cambria Math" panose="02040503050406030204" pitchFamily="18" charset="0"/>
                        </a:rPr>
                        <m:t>𝜆</m:t>
                      </m:r>
                      <m:r>
                        <a:rPr sz="1650" i="1">
                          <a:solidFill>
                            <a:srgbClr val="000000"/>
                          </a:solidFill>
                          <a:latin typeface="Cambria Math" panose="02040503050406030204" pitchFamily="18" charset="0"/>
                        </a:rPr>
                        <m:t>;</m:t>
                      </m:r>
                      <m:sSub>
                        <m:sSubPr>
                          <m:ctrlPr>
                            <a:rPr sz="1650" i="1">
                              <a:solidFill>
                                <a:srgbClr val="000000"/>
                              </a:solidFill>
                              <a:latin typeface="Cambria Math" panose="02040503050406030204" pitchFamily="18" charset="0"/>
                            </a:rPr>
                          </m:ctrlPr>
                        </m:sSubPr>
                        <m:e>
                          <m:r>
                            <a:rPr sz="1650" i="1">
                              <a:solidFill>
                                <a:srgbClr val="000000"/>
                              </a:solidFill>
                              <a:latin typeface="Cambria Math" panose="02040503050406030204" pitchFamily="18" charset="0"/>
                            </a:rPr>
                            <m:t>𝑧</m:t>
                          </m:r>
                        </m:e>
                        <m:sub>
                          <m:r>
                            <a:rPr sz="1650" i="1">
                              <a:solidFill>
                                <a:srgbClr val="000000"/>
                              </a:solidFill>
                              <a:latin typeface="Cambria Math" panose="02040503050406030204" pitchFamily="18" charset="0"/>
                            </a:rPr>
                            <m:t>𝑖</m:t>
                          </m:r>
                        </m:sub>
                      </m:sSub>
                      <m:r>
                        <a:rPr sz="1650" i="1">
                          <a:solidFill>
                            <a:srgbClr val="000000"/>
                          </a:solidFill>
                          <a:latin typeface="Cambria Math" panose="02040503050406030204" pitchFamily="18" charset="0"/>
                        </a:rPr>
                        <m:t>)+</m:t>
                      </m:r>
                      <m:limUpp>
                        <m:limUppPr>
                          <m:ctrlPr>
                            <a:rPr sz="1650" i="1">
                              <a:solidFill>
                                <a:srgbClr val="000000"/>
                              </a:solidFill>
                              <a:latin typeface="Cambria Math" panose="02040503050406030204" pitchFamily="18" charset="0"/>
                            </a:rPr>
                          </m:ctrlPr>
                        </m:limUppPr>
                        <m:e>
                          <m:limLow>
                            <m:limLowPr>
                              <m:ctrlPr>
                                <a:rPr sz="1650" i="1">
                                  <a:solidFill>
                                    <a:srgbClr val="000000"/>
                                  </a:solidFill>
                                  <a:latin typeface="Cambria Math" panose="02040503050406030204" pitchFamily="18" charset="0"/>
                                </a:rPr>
                              </m:ctrlPr>
                            </m:limLowPr>
                            <m:e>
                              <m:r>
                                <a:rPr sz="1650" i="1">
                                  <a:solidFill>
                                    <a:srgbClr val="000000"/>
                                  </a:solidFill>
                                  <a:latin typeface="Cambria Math" panose="02040503050406030204" pitchFamily="18" charset="0"/>
                                </a:rPr>
                                <m:t>∑</m:t>
                              </m:r>
                            </m:e>
                            <m:lim>
                              <m:r>
                                <a:rPr sz="1650" i="1">
                                  <a:solidFill>
                                    <a:srgbClr val="000000"/>
                                  </a:solidFill>
                                  <a:latin typeface="Cambria Math" panose="02040503050406030204" pitchFamily="18" charset="0"/>
                                </a:rPr>
                                <m:t>𝑚</m:t>
                              </m:r>
                              <m:r>
                                <a:rPr sz="1650" i="1">
                                  <a:solidFill>
                                    <a:srgbClr val="000000"/>
                                  </a:solidFill>
                                  <a:latin typeface="Cambria Math" panose="02040503050406030204" pitchFamily="18" charset="0"/>
                                </a:rPr>
                                <m:t>=1</m:t>
                              </m:r>
                            </m:lim>
                          </m:limLow>
                        </m:e>
                        <m:lim>
                          <m:r>
                            <a:rPr sz="1650" i="1">
                              <a:solidFill>
                                <a:srgbClr val="000000"/>
                              </a:solidFill>
                              <a:latin typeface="Cambria Math" panose="02040503050406030204" pitchFamily="18" charset="0"/>
                            </a:rPr>
                            <m:t>𝑀</m:t>
                          </m:r>
                        </m:lim>
                      </m:limUpp>
                      <m:sSub>
                        <m:sSubPr>
                          <m:ctrlPr>
                            <a:rPr sz="1650" i="1">
                              <a:solidFill>
                                <a:srgbClr val="000000"/>
                              </a:solidFill>
                              <a:latin typeface="Cambria Math" panose="02040503050406030204" pitchFamily="18" charset="0"/>
                            </a:rPr>
                          </m:ctrlPr>
                        </m:sSubPr>
                        <m:e>
                          <m:limUpp>
                            <m:limUppPr>
                              <m:ctrlPr>
                                <a:rPr sz="1650" i="1">
                                  <a:solidFill>
                                    <a:srgbClr val="000000"/>
                                  </a:solidFill>
                                  <a:latin typeface="Cambria Math" panose="02040503050406030204" pitchFamily="18" charset="0"/>
                                </a:rPr>
                              </m:ctrlPr>
                            </m:limUppPr>
                            <m:e>
                              <m:r>
                                <a:rPr sz="1650" i="1">
                                  <a:solidFill>
                                    <a:srgbClr val="000000"/>
                                  </a:solidFill>
                                  <a:latin typeface="Cambria Math" panose="02040503050406030204" pitchFamily="18" charset="0"/>
                                </a:rPr>
                                <m:t>𝜖</m:t>
                              </m:r>
                            </m:e>
                            <m:lim>
                              <m:r>
                                <a:rPr sz="1650" i="1">
                                  <a:solidFill>
                                    <a:srgbClr val="000000"/>
                                  </a:solidFill>
                                  <a:latin typeface="Cambria Math" panose="02040503050406030204" pitchFamily="18" charset="0"/>
                                </a:rPr>
                                <m:t>˜</m:t>
                              </m:r>
                            </m:lim>
                          </m:limUpp>
                        </m:e>
                        <m:sub>
                          <m:r>
                            <a:rPr sz="1650" i="1">
                              <a:solidFill>
                                <a:srgbClr val="000000"/>
                              </a:solidFill>
                              <a:latin typeface="Cambria Math" panose="02040503050406030204" pitchFamily="18" charset="0"/>
                            </a:rPr>
                            <m:t>𝑚</m:t>
                          </m:r>
                        </m:sub>
                      </m:sSub>
                      <m:rad>
                        <m:radPr>
                          <m:degHide m:val="on"/>
                          <m:ctrlPr>
                            <a:rPr sz="1650" i="1">
                              <a:solidFill>
                                <a:srgbClr val="000000"/>
                              </a:solidFill>
                              <a:latin typeface="Cambria Math" panose="02040503050406030204" pitchFamily="18" charset="0"/>
                            </a:rPr>
                          </m:ctrlPr>
                        </m:radPr>
                        <m:deg/>
                        <m:e>
                          <m:sSub>
                            <m:sSubPr>
                              <m:ctrlPr>
                                <a:rPr sz="1650" i="1">
                                  <a:solidFill>
                                    <a:srgbClr val="000000"/>
                                  </a:solidFill>
                                  <a:latin typeface="Cambria Math" panose="02040503050406030204" pitchFamily="18" charset="0"/>
                                </a:rPr>
                              </m:ctrlPr>
                            </m:sSubPr>
                            <m:e>
                              <m:r>
                                <a:rPr sz="1650" i="1">
                                  <a:solidFill>
                                    <a:srgbClr val="000000"/>
                                  </a:solidFill>
                                  <a:latin typeface="Cambria Math" panose="02040503050406030204" pitchFamily="18" charset="0"/>
                                </a:rPr>
                                <m:t>𝜇</m:t>
                              </m:r>
                            </m:e>
                            <m:sub>
                              <m:r>
                                <a:rPr sz="1650" i="1">
                                  <a:solidFill>
                                    <a:srgbClr val="000000"/>
                                  </a:solidFill>
                                  <a:latin typeface="Cambria Math" panose="02040503050406030204" pitchFamily="18" charset="0"/>
                                </a:rPr>
                                <m:t>𝑚</m:t>
                              </m:r>
                            </m:sub>
                          </m:sSub>
                        </m:e>
                      </m:rad>
                      <m:sSub>
                        <m:sSubPr>
                          <m:ctrlPr>
                            <a:rPr sz="1650" i="1">
                              <a:solidFill>
                                <a:srgbClr val="000000"/>
                              </a:solidFill>
                              <a:latin typeface="Cambria Math" panose="02040503050406030204" pitchFamily="18" charset="0"/>
                            </a:rPr>
                          </m:ctrlPr>
                        </m:sSubPr>
                        <m:e>
                          <m:r>
                            <a:rPr sz="1650" i="1">
                              <a:solidFill>
                                <a:srgbClr val="000000"/>
                              </a:solidFill>
                              <a:latin typeface="Cambria Math" panose="02040503050406030204" pitchFamily="18" charset="0"/>
                            </a:rPr>
                            <m:t>𝜙</m:t>
                          </m:r>
                        </m:e>
                        <m:sub>
                          <m:r>
                            <a:rPr sz="1650" i="1">
                              <a:solidFill>
                                <a:srgbClr val="000000"/>
                              </a:solidFill>
                              <a:latin typeface="Cambria Math" panose="02040503050406030204" pitchFamily="18" charset="0"/>
                            </a:rPr>
                            <m:t>𝑚</m:t>
                          </m:r>
                        </m:sub>
                      </m:sSub>
                      <m:r>
                        <a:rPr sz="1650" i="1">
                          <a:solidFill>
                            <a:srgbClr val="000000"/>
                          </a:solidFill>
                          <a:latin typeface="Cambria Math" panose="02040503050406030204" pitchFamily="18" charset="0"/>
                        </a:rPr>
                        <m:t>(</m:t>
                      </m:r>
                      <m:sSub>
                        <m:sSubPr>
                          <m:ctrlPr>
                            <a:rPr sz="1650" i="1">
                              <a:solidFill>
                                <a:srgbClr val="000000"/>
                              </a:solidFill>
                              <a:latin typeface="Cambria Math" panose="02040503050406030204" pitchFamily="18" charset="0"/>
                            </a:rPr>
                          </m:ctrlPr>
                        </m:sSubPr>
                        <m:e>
                          <m:r>
                            <a:rPr sz="1650" i="1">
                              <a:solidFill>
                                <a:srgbClr val="000000"/>
                              </a:solidFill>
                              <a:latin typeface="Cambria Math" panose="02040503050406030204" pitchFamily="18" charset="0"/>
                            </a:rPr>
                            <m:t>𝑧</m:t>
                          </m:r>
                        </m:e>
                        <m:sub>
                          <m:r>
                            <a:rPr sz="1650" i="1">
                              <a:solidFill>
                                <a:srgbClr val="000000"/>
                              </a:solidFill>
                              <a:latin typeface="Cambria Math" panose="02040503050406030204" pitchFamily="18" charset="0"/>
                            </a:rPr>
                            <m:t>𝑖</m:t>
                          </m:r>
                        </m:sub>
                      </m:sSub>
                      <m:r>
                        <a:rPr sz="1650" i="1">
                          <a:solidFill>
                            <a:srgbClr val="000000"/>
                          </a:solidFill>
                          <a:latin typeface="Cambria Math" panose="02040503050406030204" pitchFamily="18" charset="0"/>
                        </a:rPr>
                        <m:t>)</m:t>
                      </m:r>
                    </m:oMath>
                  </m:oMathPara>
                </a14:m>
                <a:endParaRPr sz="1650" dirty="0"/>
              </a:p>
            </p:txBody>
          </p:sp>
        </mc:Choice>
        <mc:Fallback xmlns="">
          <p:sp>
            <p:nvSpPr>
              <p:cNvPr id="28" name="Equation">
                <a:extLst>
                  <a:ext uri="{FF2B5EF4-FFF2-40B4-BE49-F238E27FC236}">
                    <a16:creationId xmlns:a16="http://schemas.microsoft.com/office/drawing/2014/main" id="{B6020BD8-794F-59FD-3298-8C518453E5D0}"/>
                  </a:ext>
                </a:extLst>
              </p:cNvPr>
              <p:cNvSpPr txBox="1">
                <a:spLocks noRot="1" noChangeAspect="1" noMove="1" noResize="1" noEditPoints="1" noAdjustHandles="1" noChangeArrowheads="1" noChangeShapeType="1" noTextEdit="1"/>
              </p:cNvSpPr>
              <p:nvPr/>
            </p:nvSpPr>
            <p:spPr>
              <a:xfrm>
                <a:off x="6694317" y="5896026"/>
                <a:ext cx="3368614" cy="502317"/>
              </a:xfrm>
              <a:prstGeom prst="rect">
                <a:avLst/>
              </a:prstGeom>
              <a:blipFill>
                <a:blip r:embed="rId9"/>
                <a:stretch>
                  <a:fillRect l="-1128" r="-1880" b="-7317"/>
                </a:stretch>
              </a:blipFill>
              <a:ln w="12700">
                <a:miter lim="400000"/>
              </a:ln>
            </p:spPr>
            <p:txBody>
              <a:bodyPr/>
              <a:lstStyle/>
              <a:p>
                <a:r>
                  <a:rPr lang="en-US">
                    <a:noFill/>
                  </a:rPr>
                  <a:t> </a:t>
                </a:r>
              </a:p>
            </p:txBody>
          </p:sp>
        </mc:Fallback>
      </mc:AlternateContent>
      <p:sp>
        <p:nvSpPr>
          <p:cNvPr id="29" name="Data model (old) :">
            <a:extLst>
              <a:ext uri="{FF2B5EF4-FFF2-40B4-BE49-F238E27FC236}">
                <a16:creationId xmlns:a16="http://schemas.microsoft.com/office/drawing/2014/main" id="{E021F020-F6E1-3388-31FC-780625571E46}"/>
              </a:ext>
            </a:extLst>
          </p:cNvPr>
          <p:cNvSpPr txBox="1"/>
          <p:nvPr/>
        </p:nvSpPr>
        <p:spPr>
          <a:xfrm>
            <a:off x="7284062" y="3516548"/>
            <a:ext cx="1221681" cy="22897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defRPr sz="3300" b="1">
                <a:solidFill>
                  <a:srgbClr val="000000"/>
                </a:solidFill>
              </a:defRPr>
            </a:lvl1pPr>
          </a:lstStyle>
          <a:p>
            <a:r>
              <a:rPr sz="1238"/>
              <a:t>Data model (old) :</a:t>
            </a:r>
          </a:p>
        </p:txBody>
      </p:sp>
      <p:sp>
        <p:nvSpPr>
          <p:cNvPr id="30" name="Data model (new) :">
            <a:extLst>
              <a:ext uri="{FF2B5EF4-FFF2-40B4-BE49-F238E27FC236}">
                <a16:creationId xmlns:a16="http://schemas.microsoft.com/office/drawing/2014/main" id="{948E1BC8-B3FD-B2C2-1B4F-9E25CC6E94AF}"/>
              </a:ext>
            </a:extLst>
          </p:cNvPr>
          <p:cNvSpPr txBox="1"/>
          <p:nvPr/>
        </p:nvSpPr>
        <p:spPr>
          <a:xfrm>
            <a:off x="7244692" y="4887690"/>
            <a:ext cx="1296252" cy="22897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defRPr sz="3300" b="1">
                <a:solidFill>
                  <a:srgbClr val="000000"/>
                </a:solidFill>
              </a:defRPr>
            </a:lvl1pPr>
          </a:lstStyle>
          <a:p>
            <a:r>
              <a:rPr sz="1238"/>
              <a:t>Data model (new) :</a:t>
            </a:r>
          </a:p>
        </p:txBody>
      </p:sp>
      <p:pic>
        <p:nvPicPr>
          <p:cNvPr id="31" name="Oval Oval" descr="Oval Oval">
            <a:extLst>
              <a:ext uri="{FF2B5EF4-FFF2-40B4-BE49-F238E27FC236}">
                <a16:creationId xmlns:a16="http://schemas.microsoft.com/office/drawing/2014/main" id="{62538C0F-2320-CD20-CA26-31FC7B4CE352}"/>
              </a:ext>
            </a:extLst>
          </p:cNvPr>
          <p:cNvPicPr>
            <a:picLocks/>
          </p:cNvPicPr>
          <p:nvPr/>
        </p:nvPicPr>
        <p:blipFill>
          <a:blip r:embed="rId10"/>
          <a:stretch>
            <a:fillRect/>
          </a:stretch>
        </p:blipFill>
        <p:spPr>
          <a:xfrm>
            <a:off x="6978253" y="3799461"/>
            <a:ext cx="2498306" cy="523780"/>
          </a:xfrm>
          <a:prstGeom prst="rect">
            <a:avLst/>
          </a:prstGeom>
        </p:spPr>
      </p:pic>
      <p:sp>
        <p:nvSpPr>
          <p:cNvPr id="32" name="i.i.d. Normal">
            <a:extLst>
              <a:ext uri="{FF2B5EF4-FFF2-40B4-BE49-F238E27FC236}">
                <a16:creationId xmlns:a16="http://schemas.microsoft.com/office/drawing/2014/main" id="{E0C9D8D2-6B2F-B2F0-86F7-4B51AECA518C}"/>
              </a:ext>
            </a:extLst>
          </p:cNvPr>
          <p:cNvSpPr txBox="1"/>
          <p:nvPr/>
        </p:nvSpPr>
        <p:spPr>
          <a:xfrm>
            <a:off x="8873771" y="3723223"/>
            <a:ext cx="482504" cy="14234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defRPr b="1">
                <a:solidFill>
                  <a:schemeClr val="accent3">
                    <a:hueOff val="914338"/>
                    <a:satOff val="31515"/>
                    <a:lumOff val="-30790"/>
                  </a:schemeClr>
                </a:solidFill>
              </a:defRPr>
            </a:lvl1pPr>
          </a:lstStyle>
          <a:p>
            <a:r>
              <a:rPr sz="675"/>
              <a:t>i.i.d. Normal</a:t>
            </a:r>
          </a:p>
        </p:txBody>
      </p:sp>
      <p:sp>
        <p:nvSpPr>
          <p:cNvPr id="33" name="MVN (physics-based)">
            <a:extLst>
              <a:ext uri="{FF2B5EF4-FFF2-40B4-BE49-F238E27FC236}">
                <a16:creationId xmlns:a16="http://schemas.microsoft.com/office/drawing/2014/main" id="{C7092EB4-B9B3-72AD-379B-B27099050E9E}"/>
              </a:ext>
            </a:extLst>
          </p:cNvPr>
          <p:cNvSpPr txBox="1"/>
          <p:nvPr/>
        </p:nvSpPr>
        <p:spPr>
          <a:xfrm>
            <a:off x="8989971" y="5752534"/>
            <a:ext cx="801501" cy="14234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defRPr b="1">
                <a:solidFill>
                  <a:schemeClr val="accent3">
                    <a:hueOff val="914338"/>
                    <a:satOff val="31515"/>
                    <a:lumOff val="-30790"/>
                  </a:schemeClr>
                </a:solidFill>
              </a:defRPr>
            </a:lvl1pPr>
          </a:lstStyle>
          <a:p>
            <a:r>
              <a:rPr sz="675"/>
              <a:t>MVN (physics-based)</a:t>
            </a:r>
          </a:p>
        </p:txBody>
      </p:sp>
    </p:spTree>
    <p:extLst>
      <p:ext uri="{BB962C8B-B14F-4D97-AF65-F5344CB8AC3E}">
        <p14:creationId xmlns:p14="http://schemas.microsoft.com/office/powerpoint/2010/main" val="6162640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D7ADA7-4261-6564-7E47-784E1F76A466}"/>
            </a:ext>
          </a:extLst>
        </p:cNvPr>
        <p:cNvGrpSpPr/>
        <p:nvPr/>
      </p:nvGrpSpPr>
      <p:grpSpPr>
        <a:xfrm>
          <a:off x="0" y="0"/>
          <a:ext cx="0" cy="0"/>
          <a:chOff x="0" y="0"/>
          <a:chExt cx="0" cy="0"/>
        </a:xfrm>
      </p:grpSpPr>
      <p:sp>
        <p:nvSpPr>
          <p:cNvPr id="10" name="Title 1">
            <a:extLst>
              <a:ext uri="{FF2B5EF4-FFF2-40B4-BE49-F238E27FC236}">
                <a16:creationId xmlns:a16="http://schemas.microsoft.com/office/drawing/2014/main" id="{C509F807-7068-1595-5E88-E5E406056482}"/>
              </a:ext>
            </a:extLst>
          </p:cNvPr>
          <p:cNvSpPr>
            <a:spLocks noGrp="1"/>
          </p:cNvSpPr>
          <p:nvPr>
            <p:ph type="title"/>
          </p:nvPr>
        </p:nvSpPr>
        <p:spPr>
          <a:xfrm>
            <a:off x="188275" y="3114174"/>
            <a:ext cx="11394125" cy="978853"/>
          </a:xfrm>
        </p:spPr>
        <p:txBody>
          <a:bodyPr/>
          <a:lstStyle/>
          <a:p>
            <a:pPr algn="ctr"/>
            <a:r>
              <a:rPr lang="en-US" sz="4400" dirty="0"/>
              <a:t>Forward UQ</a:t>
            </a:r>
            <a:br>
              <a:rPr lang="en-US" sz="4400" dirty="0"/>
            </a:br>
            <a:br>
              <a:rPr lang="en-US" dirty="0"/>
            </a:br>
            <a:r>
              <a:rPr lang="en-US" dirty="0"/>
              <a:t>a.k.a. surrogate construction, global sensitivity analysis, uncertainty propagation</a:t>
            </a:r>
          </a:p>
        </p:txBody>
      </p:sp>
      <p:sp>
        <p:nvSpPr>
          <p:cNvPr id="5" name="Slide Number Placeholder 4">
            <a:extLst>
              <a:ext uri="{FF2B5EF4-FFF2-40B4-BE49-F238E27FC236}">
                <a16:creationId xmlns:a16="http://schemas.microsoft.com/office/drawing/2014/main" id="{1AA0F222-C4C1-8215-B3FF-C98DCB8EE899}"/>
              </a:ext>
            </a:extLst>
          </p:cNvPr>
          <p:cNvSpPr>
            <a:spLocks noGrp="1"/>
          </p:cNvSpPr>
          <p:nvPr>
            <p:ph type="sldNum" sz="quarter" idx="12"/>
          </p:nvPr>
        </p:nvSpPr>
        <p:spPr/>
        <p:txBody>
          <a:bodyPr/>
          <a:lstStyle/>
          <a:p>
            <a:fld id="{6078145F-DD4D-194F-AAD8-F6593843D0CB}" type="slidenum">
              <a:rPr lang="en-US" smtClean="0"/>
              <a:t>5</a:t>
            </a:fld>
            <a:endParaRPr lang="en-US"/>
          </a:p>
        </p:txBody>
      </p:sp>
    </p:spTree>
    <p:extLst>
      <p:ext uri="{BB962C8B-B14F-4D97-AF65-F5344CB8AC3E}">
        <p14:creationId xmlns:p14="http://schemas.microsoft.com/office/powerpoint/2010/main" val="6640809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diagram of a high-d output&#10;&#10;Description automatically generated">
            <a:extLst>
              <a:ext uri="{FF2B5EF4-FFF2-40B4-BE49-F238E27FC236}">
                <a16:creationId xmlns:a16="http://schemas.microsoft.com/office/drawing/2014/main" id="{59FD4106-B735-BDD6-35B5-E7CAB500E8B8}"/>
              </a:ext>
            </a:extLst>
          </p:cNvPr>
          <p:cNvPicPr>
            <a:picLocks noChangeAspect="1"/>
          </p:cNvPicPr>
          <p:nvPr/>
        </p:nvPicPr>
        <p:blipFill>
          <a:blip r:embed="rId3"/>
          <a:stretch>
            <a:fillRect/>
          </a:stretch>
        </p:blipFill>
        <p:spPr>
          <a:xfrm>
            <a:off x="7935025" y="2993811"/>
            <a:ext cx="3603826" cy="3388825"/>
          </a:xfrm>
          <a:prstGeom prst="rect">
            <a:avLst/>
          </a:prstGeom>
        </p:spPr>
      </p:pic>
      <p:sp>
        <p:nvSpPr>
          <p:cNvPr id="10" name="Title 1">
            <a:extLst>
              <a:ext uri="{FF2B5EF4-FFF2-40B4-BE49-F238E27FC236}">
                <a16:creationId xmlns:a16="http://schemas.microsoft.com/office/drawing/2014/main" id="{8CC2804E-AF82-60EF-5384-90654FFD1E07}"/>
              </a:ext>
            </a:extLst>
          </p:cNvPr>
          <p:cNvSpPr>
            <a:spLocks noGrp="1"/>
          </p:cNvSpPr>
          <p:nvPr>
            <p:ph type="title"/>
          </p:nvPr>
        </p:nvSpPr>
        <p:spPr>
          <a:xfrm>
            <a:off x="612817" y="1154746"/>
            <a:ext cx="11394125" cy="978853"/>
          </a:xfrm>
        </p:spPr>
        <p:txBody>
          <a:bodyPr/>
          <a:lstStyle/>
          <a:p>
            <a:r>
              <a:rPr lang="en-US" dirty="0"/>
              <a:t>Dimensionality Reduction via Karhunen-Loève Expansion</a:t>
            </a:r>
          </a:p>
        </p:txBody>
      </p:sp>
      <p:sp>
        <p:nvSpPr>
          <p:cNvPr id="5" name="Slide Number Placeholder 4">
            <a:extLst>
              <a:ext uri="{FF2B5EF4-FFF2-40B4-BE49-F238E27FC236}">
                <a16:creationId xmlns:a16="http://schemas.microsoft.com/office/drawing/2014/main" id="{D631E7C5-C0B4-A1F4-BAFD-4694BA1C1E25}"/>
              </a:ext>
            </a:extLst>
          </p:cNvPr>
          <p:cNvSpPr>
            <a:spLocks noGrp="1"/>
          </p:cNvSpPr>
          <p:nvPr>
            <p:ph type="sldNum" sz="quarter" idx="12"/>
          </p:nvPr>
        </p:nvSpPr>
        <p:spPr/>
        <p:txBody>
          <a:bodyPr/>
          <a:lstStyle/>
          <a:p>
            <a:fld id="{6078145F-DD4D-194F-AAD8-F6593843D0CB}" type="slidenum">
              <a:rPr lang="en-US" smtClean="0"/>
              <a:t>6</a:t>
            </a:fld>
            <a:endParaRPr lang="en-US"/>
          </a:p>
        </p:txBody>
      </p:sp>
      <mc:AlternateContent xmlns:mc="http://schemas.openxmlformats.org/markup-compatibility/2006" xmlns:a14="http://schemas.microsoft.com/office/drawing/2010/main">
        <mc:Choice Requires="a14">
          <p:sp>
            <p:nvSpPr>
              <p:cNvPr id="2" name="Spatio-temporal model output  , where…">
                <a:extLst>
                  <a:ext uri="{FF2B5EF4-FFF2-40B4-BE49-F238E27FC236}">
                    <a16:creationId xmlns:a16="http://schemas.microsoft.com/office/drawing/2014/main" id="{DE7C5E89-DA50-550B-3882-BBD8E2E04A7E}"/>
                  </a:ext>
                </a:extLst>
              </p:cNvPr>
              <p:cNvSpPr txBox="1"/>
              <p:nvPr/>
            </p:nvSpPr>
            <p:spPr>
              <a:xfrm>
                <a:off x="423607" y="3623745"/>
                <a:ext cx="8488381" cy="2554867"/>
              </a:xfrm>
              <a:prstGeom prst="rect">
                <a:avLst/>
              </a:prstGeom>
              <a:ln w="12700">
                <a:miter lim="400000"/>
              </a:ln>
              <a:extLst>
                <a:ext uri="{C572A759-6A51-4108-AA02-DFA0A04FC94B}">
                  <ma14:wrappingTextBoxFlag xmlns="" xmlns:m="http://schemas.openxmlformats.org/officeDocument/2006/math" xmlns:ma14="http://schemas.microsoft.com/office/mac/drawingml/2011/main" val="1"/>
                </a:ext>
              </a:extLst>
            </p:spPr>
            <p:txBody>
              <a:bodyPr wrap="square" lIns="19050" tIns="19050" rIns="19050" bIns="19050" anchor="ctr">
                <a:spAutoFit/>
              </a:bodyPr>
              <a:lstStyle/>
              <a:p>
                <a:pPr marL="342900" indent="-342900">
                  <a:lnSpc>
                    <a:spcPct val="150000"/>
                  </a:lnSpc>
                  <a:buSzPct val="100000"/>
                  <a:buFont typeface="Arial" panose="020B0604020202020204" pitchFamily="34" charset="0"/>
                  <a:buChar char="•"/>
                  <a:defRPr sz="3600">
                    <a:solidFill>
                      <a:srgbClr val="000000"/>
                    </a:solidFill>
                  </a:defRPr>
                </a:pPr>
                <a:r>
                  <a:rPr lang="en-US" sz="2200" dirty="0">
                    <a:latin typeface="Arial" panose="020B0604020202020204" pitchFamily="34" charset="0"/>
                    <a:cs typeface="Arial" panose="020B0604020202020204" pitchFamily="34" charset="0"/>
                  </a:rPr>
                  <a:t>Spatio-temporal model output </a:t>
                </a:r>
                <a14:m>
                  <m:oMath xmlns:m="http://schemas.openxmlformats.org/officeDocument/2006/math">
                    <m:r>
                      <a:rPr lang="en-US" sz="2200" i="1">
                        <a:solidFill>
                          <a:srgbClr val="000000"/>
                        </a:solidFill>
                        <a:latin typeface="Cambria Math" panose="02040503050406030204" pitchFamily="18" charset="0"/>
                      </a:rPr>
                      <m:t>𝑓</m:t>
                    </m:r>
                    <m:r>
                      <a:rPr lang="en-US" sz="2200" i="1">
                        <a:solidFill>
                          <a:srgbClr val="000000"/>
                        </a:solidFill>
                        <a:latin typeface="Cambria Math" panose="02040503050406030204" pitchFamily="18" charset="0"/>
                      </a:rPr>
                      <m:t>(</m:t>
                    </m:r>
                    <m:r>
                      <a:rPr lang="en-US" sz="2200" i="1">
                        <a:solidFill>
                          <a:srgbClr val="000000"/>
                        </a:solidFill>
                        <a:latin typeface="Cambria Math" panose="02040503050406030204" pitchFamily="18" charset="0"/>
                      </a:rPr>
                      <m:t>𝜆</m:t>
                    </m:r>
                    <m:r>
                      <a:rPr lang="en-US" sz="2200" i="1">
                        <a:solidFill>
                          <a:srgbClr val="000000"/>
                        </a:solidFill>
                        <a:latin typeface="Cambria Math" panose="02040503050406030204" pitchFamily="18" charset="0"/>
                      </a:rPr>
                      <m:t>;</m:t>
                    </m:r>
                    <m:r>
                      <a:rPr lang="en-US" sz="2200" i="1">
                        <a:solidFill>
                          <a:srgbClr val="000000"/>
                        </a:solidFill>
                        <a:latin typeface="Cambria Math" panose="02040503050406030204" pitchFamily="18" charset="0"/>
                      </a:rPr>
                      <m:t>𝑧</m:t>
                    </m:r>
                    <m:r>
                      <a:rPr lang="en-US" sz="2200" i="1">
                        <a:solidFill>
                          <a:srgbClr val="000000"/>
                        </a:solidFill>
                        <a:latin typeface="Cambria Math" panose="02040503050406030204" pitchFamily="18" charset="0"/>
                      </a:rPr>
                      <m:t>)</m:t>
                    </m:r>
                  </m:oMath>
                </a14:m>
                <a:r>
                  <a:rPr lang="en-US" sz="2200" dirty="0">
                    <a:latin typeface="Arial" panose="020B0604020202020204" pitchFamily="34" charset="0"/>
                    <a:cs typeface="Arial" panose="020B0604020202020204" pitchFamily="34" charset="0"/>
                  </a:rPr>
                  <a:t>, where </a:t>
                </a:r>
                <a14:m>
                  <m:oMath xmlns:m="http://schemas.openxmlformats.org/officeDocument/2006/math">
                    <m:r>
                      <a:rPr lang="en-US" sz="2200" i="1">
                        <a:solidFill>
                          <a:srgbClr val="000000"/>
                        </a:solidFill>
                        <a:latin typeface="Cambria Math" panose="02040503050406030204" pitchFamily="18" charset="0"/>
                      </a:rPr>
                      <m:t>𝑧</m:t>
                    </m:r>
                    <m:r>
                      <a:rPr lang="en-US" sz="2200" i="1">
                        <a:solidFill>
                          <a:srgbClr val="000000"/>
                        </a:solidFill>
                        <a:latin typeface="Cambria Math" panose="02040503050406030204" pitchFamily="18" charset="0"/>
                      </a:rPr>
                      <m:t>=(</m:t>
                    </m:r>
                    <m:r>
                      <a:rPr lang="en-US" sz="2200" i="1">
                        <a:solidFill>
                          <a:srgbClr val="000000"/>
                        </a:solidFill>
                        <a:latin typeface="Cambria Math" panose="02040503050406030204" pitchFamily="18" charset="0"/>
                      </a:rPr>
                      <m:t>𝑥</m:t>
                    </m:r>
                    <m:r>
                      <a:rPr lang="en-US" sz="2200" i="1">
                        <a:solidFill>
                          <a:srgbClr val="000000"/>
                        </a:solidFill>
                        <a:latin typeface="Cambria Math" panose="02040503050406030204" pitchFamily="18" charset="0"/>
                      </a:rPr>
                      <m:t>,</m:t>
                    </m:r>
                    <m:r>
                      <a:rPr lang="en-US" sz="2200" i="1">
                        <a:solidFill>
                          <a:srgbClr val="000000"/>
                        </a:solidFill>
                        <a:latin typeface="Cambria Math" panose="02040503050406030204" pitchFamily="18" charset="0"/>
                      </a:rPr>
                      <m:t>𝑦</m:t>
                    </m:r>
                    <m:r>
                      <a:rPr lang="en-US" sz="2200" i="1">
                        <a:solidFill>
                          <a:srgbClr val="000000"/>
                        </a:solidFill>
                        <a:latin typeface="Cambria Math" panose="02040503050406030204" pitchFamily="18" charset="0"/>
                      </a:rPr>
                      <m:t>,</m:t>
                    </m:r>
                    <m:r>
                      <a:rPr lang="en-US" sz="2200" i="1">
                        <a:solidFill>
                          <a:srgbClr val="000000"/>
                        </a:solidFill>
                        <a:latin typeface="Cambria Math" panose="02040503050406030204" pitchFamily="18" charset="0"/>
                      </a:rPr>
                      <m:t>𝑡</m:t>
                    </m:r>
                    <m:r>
                      <a:rPr lang="en-US" sz="2200" i="1">
                        <a:solidFill>
                          <a:srgbClr val="000000"/>
                        </a:solidFill>
                        <a:latin typeface="Cambria Math" panose="02040503050406030204" pitchFamily="18" charset="0"/>
                      </a:rPr>
                      <m:t>)</m:t>
                    </m:r>
                  </m:oMath>
                </a14:m>
                <a:r>
                  <a:rPr lang="en-US" sz="2200" dirty="0">
                    <a:latin typeface="Arial" panose="020B0604020202020204" pitchFamily="34" charset="0"/>
                    <a:cs typeface="Arial" panose="020B0604020202020204" pitchFamily="34" charset="0"/>
                  </a:rPr>
                  <a:t> </a:t>
                </a:r>
              </a:p>
              <a:p>
                <a:pPr marL="342900" indent="-342900">
                  <a:lnSpc>
                    <a:spcPct val="150000"/>
                  </a:lnSpc>
                  <a:buSzPct val="100000"/>
                  <a:buFont typeface="Arial" panose="020B0604020202020204" pitchFamily="34" charset="0"/>
                  <a:buChar char="•"/>
                  <a:defRPr sz="3600">
                    <a:solidFill>
                      <a:srgbClr val="000000"/>
                    </a:solidFill>
                  </a:defRPr>
                </a:pPr>
                <a:r>
                  <a:rPr lang="en-US" sz="2200" dirty="0">
                    <a:latin typeface="Arial" panose="020B0604020202020204" pitchFamily="34" charset="0"/>
                    <a:cs typeface="Arial" panose="020B0604020202020204" pitchFamily="34" charset="0"/>
                  </a:rPr>
                  <a:t>Output field has large dimensionally </a:t>
                </a:r>
                <a14:m>
                  <m:oMath xmlns:m="http://schemas.openxmlformats.org/officeDocument/2006/math">
                    <m:r>
                      <a:rPr lang="en-US" sz="2200" i="1">
                        <a:solidFill>
                          <a:srgbClr val="000000"/>
                        </a:solidFill>
                        <a:latin typeface="Cambria Math" panose="02040503050406030204" pitchFamily="18" charset="0"/>
                      </a:rPr>
                      <m:t>𝑁</m:t>
                    </m:r>
                    <m:r>
                      <a:rPr lang="en-US" sz="2200" i="1">
                        <a:solidFill>
                          <a:srgbClr val="000000"/>
                        </a:solidFill>
                        <a:latin typeface="Cambria Math" panose="02040503050406030204" pitchFamily="18" charset="0"/>
                      </a:rPr>
                      <m:t>=</m:t>
                    </m:r>
                    <m:sSub>
                      <m:sSubPr>
                        <m:ctrlPr>
                          <a:rPr lang="ar-AE" sz="2200" i="1">
                            <a:solidFill>
                              <a:srgbClr val="000000"/>
                            </a:solidFill>
                            <a:latin typeface="Cambria Math" panose="02040503050406030204" pitchFamily="18" charset="0"/>
                          </a:rPr>
                        </m:ctrlPr>
                      </m:sSubPr>
                      <m:e>
                        <m:r>
                          <a:rPr lang="ar-AE" sz="2200" i="1">
                            <a:solidFill>
                              <a:srgbClr val="000000"/>
                            </a:solidFill>
                            <a:latin typeface="Cambria Math" panose="02040503050406030204" pitchFamily="18" charset="0"/>
                          </a:rPr>
                          <m:t>𝑁</m:t>
                        </m:r>
                      </m:e>
                      <m:sub>
                        <m:r>
                          <a:rPr lang="ar-AE" sz="2200" i="1">
                            <a:solidFill>
                              <a:srgbClr val="000000"/>
                            </a:solidFill>
                            <a:latin typeface="Cambria Math" panose="02040503050406030204" pitchFamily="18" charset="0"/>
                          </a:rPr>
                          <m:t>𝑥</m:t>
                        </m:r>
                      </m:sub>
                    </m:sSub>
                    <m:r>
                      <a:rPr lang="ar-AE" sz="2200" i="1">
                        <a:solidFill>
                          <a:srgbClr val="000000"/>
                        </a:solidFill>
                        <a:latin typeface="Cambria Math" panose="02040503050406030204" pitchFamily="18" charset="0"/>
                      </a:rPr>
                      <m:t>×</m:t>
                    </m:r>
                    <m:sSub>
                      <m:sSubPr>
                        <m:ctrlPr>
                          <a:rPr lang="ar-AE" sz="2200" i="1">
                            <a:solidFill>
                              <a:srgbClr val="000000"/>
                            </a:solidFill>
                            <a:latin typeface="Cambria Math" panose="02040503050406030204" pitchFamily="18" charset="0"/>
                          </a:rPr>
                        </m:ctrlPr>
                      </m:sSubPr>
                      <m:e>
                        <m:r>
                          <a:rPr lang="ar-AE" sz="2200" i="1">
                            <a:solidFill>
                              <a:srgbClr val="000000"/>
                            </a:solidFill>
                            <a:latin typeface="Cambria Math" panose="02040503050406030204" pitchFamily="18" charset="0"/>
                          </a:rPr>
                          <m:t>𝑁</m:t>
                        </m:r>
                      </m:e>
                      <m:sub>
                        <m:r>
                          <a:rPr lang="ar-AE" sz="2200" i="1">
                            <a:solidFill>
                              <a:srgbClr val="000000"/>
                            </a:solidFill>
                            <a:latin typeface="Cambria Math" panose="02040503050406030204" pitchFamily="18" charset="0"/>
                          </a:rPr>
                          <m:t>𝑦</m:t>
                        </m:r>
                      </m:sub>
                    </m:sSub>
                    <m:r>
                      <a:rPr lang="ar-AE" sz="2200" i="1">
                        <a:solidFill>
                          <a:srgbClr val="000000"/>
                        </a:solidFill>
                        <a:latin typeface="Cambria Math" panose="02040503050406030204" pitchFamily="18" charset="0"/>
                      </a:rPr>
                      <m:t>×</m:t>
                    </m:r>
                    <m:sSub>
                      <m:sSubPr>
                        <m:ctrlPr>
                          <a:rPr lang="ar-AE" sz="2200" i="1">
                            <a:solidFill>
                              <a:srgbClr val="000000"/>
                            </a:solidFill>
                            <a:latin typeface="Cambria Math" panose="02040503050406030204" pitchFamily="18" charset="0"/>
                          </a:rPr>
                        </m:ctrlPr>
                      </m:sSubPr>
                      <m:e>
                        <m:r>
                          <a:rPr lang="ar-AE" sz="2200" i="1">
                            <a:solidFill>
                              <a:srgbClr val="000000"/>
                            </a:solidFill>
                            <a:latin typeface="Cambria Math" panose="02040503050406030204" pitchFamily="18" charset="0"/>
                          </a:rPr>
                          <m:t>𝑁</m:t>
                        </m:r>
                      </m:e>
                      <m:sub>
                        <m:r>
                          <a:rPr lang="ar-AE" sz="2200" i="1">
                            <a:solidFill>
                              <a:srgbClr val="000000"/>
                            </a:solidFill>
                            <a:latin typeface="Cambria Math" panose="02040503050406030204" pitchFamily="18" charset="0"/>
                          </a:rPr>
                          <m:t>𝑡</m:t>
                        </m:r>
                      </m:sub>
                    </m:sSub>
                  </m:oMath>
                </a14:m>
                <a:endParaRPr lang="ar-AE" sz="2200" dirty="0">
                  <a:solidFill>
                    <a:srgbClr val="000000"/>
                  </a:solidFill>
                  <a:latin typeface="Arial" panose="020B0604020202020204" pitchFamily="34" charset="0"/>
                </a:endParaRPr>
              </a:p>
              <a:p>
                <a:pPr marL="342900" indent="-342900">
                  <a:lnSpc>
                    <a:spcPct val="150000"/>
                  </a:lnSpc>
                  <a:buSzPct val="100000"/>
                  <a:buFont typeface="Arial" panose="020B0604020202020204" pitchFamily="34" charset="0"/>
                  <a:buChar char="•"/>
                  <a:defRPr sz="3600">
                    <a:solidFill>
                      <a:srgbClr val="000000"/>
                    </a:solidFill>
                  </a:defRPr>
                </a:pPr>
                <a:r>
                  <a:rPr lang="en-US" sz="2200" dirty="0">
                    <a:latin typeface="Arial" panose="020B0604020202020204" pitchFamily="34" charset="0"/>
                    <a:cs typeface="Arial" panose="020B0604020202020204" pitchFamily="34" charset="0"/>
                  </a:rPr>
                  <a:t>Eigenpairs </a:t>
                </a:r>
                <a14:m>
                  <m:oMath xmlns:m="http://schemas.openxmlformats.org/officeDocument/2006/math">
                    <m:r>
                      <a:rPr lang="en-US" sz="2200" i="1">
                        <a:solidFill>
                          <a:srgbClr val="000000"/>
                        </a:solidFill>
                        <a:latin typeface="Cambria Math" panose="02040503050406030204" pitchFamily="18" charset="0"/>
                      </a:rPr>
                      <m:t>(</m:t>
                    </m:r>
                    <m:sSub>
                      <m:sSubPr>
                        <m:ctrlPr>
                          <a:rPr lang="ar-AE" sz="2200" i="1">
                            <a:solidFill>
                              <a:srgbClr val="000000"/>
                            </a:solidFill>
                            <a:latin typeface="Cambria Math" panose="02040503050406030204" pitchFamily="18" charset="0"/>
                          </a:rPr>
                        </m:ctrlPr>
                      </m:sSubPr>
                      <m:e>
                        <m:r>
                          <a:rPr lang="ar-AE" sz="2200" i="1">
                            <a:solidFill>
                              <a:srgbClr val="000000"/>
                            </a:solidFill>
                            <a:latin typeface="Cambria Math" panose="02040503050406030204" pitchFamily="18" charset="0"/>
                          </a:rPr>
                          <m:t>𝜇</m:t>
                        </m:r>
                      </m:e>
                      <m:sub>
                        <m:r>
                          <a:rPr lang="ar-AE" sz="2200" i="1">
                            <a:solidFill>
                              <a:srgbClr val="000000"/>
                            </a:solidFill>
                            <a:latin typeface="Cambria Math" panose="02040503050406030204" pitchFamily="18" charset="0"/>
                          </a:rPr>
                          <m:t>𝑚</m:t>
                        </m:r>
                      </m:sub>
                    </m:sSub>
                    <m:r>
                      <a:rPr lang="ar-AE" sz="2200" i="1">
                        <a:solidFill>
                          <a:srgbClr val="000000"/>
                        </a:solidFill>
                        <a:latin typeface="Cambria Math" panose="02040503050406030204" pitchFamily="18" charset="0"/>
                      </a:rPr>
                      <m:t>,</m:t>
                    </m:r>
                    <m:sSub>
                      <m:sSubPr>
                        <m:ctrlPr>
                          <a:rPr lang="ar-AE" sz="2200" i="1">
                            <a:solidFill>
                              <a:srgbClr val="000000"/>
                            </a:solidFill>
                            <a:latin typeface="Cambria Math" panose="02040503050406030204" pitchFamily="18" charset="0"/>
                          </a:rPr>
                        </m:ctrlPr>
                      </m:sSubPr>
                      <m:e>
                        <m:r>
                          <a:rPr lang="ar-AE" sz="2200" i="1">
                            <a:solidFill>
                              <a:srgbClr val="000000"/>
                            </a:solidFill>
                            <a:latin typeface="Cambria Math" panose="02040503050406030204" pitchFamily="18" charset="0"/>
                          </a:rPr>
                          <m:t>𝜙</m:t>
                        </m:r>
                      </m:e>
                      <m:sub>
                        <m:r>
                          <a:rPr lang="ar-AE" sz="2200" i="1">
                            <a:solidFill>
                              <a:srgbClr val="000000"/>
                            </a:solidFill>
                            <a:latin typeface="Cambria Math" panose="02040503050406030204" pitchFamily="18" charset="0"/>
                          </a:rPr>
                          <m:t>𝑚</m:t>
                        </m:r>
                      </m:sub>
                    </m:sSub>
                    <m:r>
                      <a:rPr lang="ar-AE" sz="2200" i="1">
                        <a:solidFill>
                          <a:srgbClr val="000000"/>
                        </a:solidFill>
                        <a:latin typeface="Cambria Math" panose="02040503050406030204" pitchFamily="18" charset="0"/>
                      </a:rPr>
                      <m:t>(</m:t>
                    </m:r>
                    <m:r>
                      <a:rPr lang="ar-AE" sz="2200" i="1">
                        <a:solidFill>
                          <a:srgbClr val="000000"/>
                        </a:solidFill>
                        <a:latin typeface="Cambria Math" panose="02040503050406030204" pitchFamily="18" charset="0"/>
                      </a:rPr>
                      <m:t>𝑧</m:t>
                    </m:r>
                    <m:r>
                      <a:rPr lang="ar-AE" sz="2200" i="1">
                        <a:solidFill>
                          <a:srgbClr val="000000"/>
                        </a:solidFill>
                        <a:latin typeface="Cambria Math" panose="02040503050406030204" pitchFamily="18" charset="0"/>
                      </a:rPr>
                      <m:t>))</m:t>
                    </m:r>
                  </m:oMath>
                </a14:m>
                <a:r>
                  <a:rPr lang="ar-AE" sz="2200" dirty="0">
                    <a:latin typeface="Arial" panose="020B0604020202020204" pitchFamily="34" charset="0"/>
                    <a:cs typeface="Arial" panose="020B0604020202020204" pitchFamily="34" charset="0"/>
                  </a:rPr>
                  <a:t> </a:t>
                </a:r>
                <a:r>
                  <a:rPr lang="en-US" sz="2200" dirty="0">
                    <a:latin typeface="Arial" panose="020B0604020202020204" pitchFamily="34" charset="0"/>
                    <a:cs typeface="Arial" panose="020B0604020202020204" pitchFamily="34" charset="0"/>
                  </a:rPr>
                  <a:t>are found via eigen-solve</a:t>
                </a:r>
                <a:endParaRPr lang="ar-AE" sz="2200" dirty="0">
                  <a:latin typeface="Arial" panose="020B0604020202020204" pitchFamily="34" charset="0"/>
                  <a:cs typeface="Arial" panose="020B0604020202020204" pitchFamily="34" charset="0"/>
                </a:endParaRPr>
              </a:p>
              <a:p>
                <a:pPr marL="342900" indent="-342900">
                  <a:lnSpc>
                    <a:spcPct val="150000"/>
                  </a:lnSpc>
                  <a:buSzPct val="100000"/>
                  <a:buFont typeface="Arial" panose="020B0604020202020204" pitchFamily="34" charset="0"/>
                  <a:buChar char="•"/>
                  <a:defRPr sz="3600">
                    <a:solidFill>
                      <a:srgbClr val="000000"/>
                    </a:solidFill>
                  </a:defRPr>
                </a:pPr>
                <a:r>
                  <a:rPr lang="en-US" sz="2200" dirty="0">
                    <a:latin typeface="Arial" panose="020B0604020202020204" pitchFamily="34" charset="0"/>
                    <a:cs typeface="Arial" panose="020B0604020202020204" pitchFamily="34" charset="0"/>
                  </a:rPr>
                  <a:t>Analysis reduces to </a:t>
                </a:r>
                <a14:m>
                  <m:oMath xmlns:m="http://schemas.openxmlformats.org/officeDocument/2006/math">
                    <m:r>
                      <a:rPr lang="en-US" sz="2200" i="1">
                        <a:solidFill>
                          <a:srgbClr val="000000"/>
                        </a:solidFill>
                        <a:latin typeface="Cambria Math" panose="02040503050406030204" pitchFamily="18" charset="0"/>
                      </a:rPr>
                      <m:t>𝑀</m:t>
                    </m:r>
                    <m:r>
                      <a:rPr lang="en-US" sz="2200" i="1">
                        <a:solidFill>
                          <a:srgbClr val="000000"/>
                        </a:solidFill>
                        <a:latin typeface="Cambria Math" panose="02040503050406030204" pitchFamily="18" charset="0"/>
                      </a:rPr>
                      <m:t>≪</m:t>
                    </m:r>
                    <m:r>
                      <a:rPr lang="en-US" sz="2200" i="1">
                        <a:solidFill>
                          <a:srgbClr val="000000"/>
                        </a:solidFill>
                        <a:latin typeface="Cambria Math" panose="02040503050406030204" pitchFamily="18" charset="0"/>
                      </a:rPr>
                      <m:t>𝑁</m:t>
                    </m:r>
                  </m:oMath>
                </a14:m>
                <a:r>
                  <a:rPr lang="en-US" sz="2200" dirty="0">
                    <a:latin typeface="Arial" panose="020B0604020202020204" pitchFamily="34" charset="0"/>
                    <a:cs typeface="Arial" panose="020B0604020202020204" pitchFamily="34" charset="0"/>
                  </a:rPr>
                  <a:t> eigenfeatures </a:t>
                </a:r>
                <a14:m>
                  <m:oMath xmlns:m="http://schemas.openxmlformats.org/officeDocument/2006/math">
                    <m:sSub>
                      <m:sSubPr>
                        <m:ctrlPr>
                          <a:rPr lang="ar-AE" sz="2200" i="1">
                            <a:solidFill>
                              <a:srgbClr val="000000"/>
                            </a:solidFill>
                            <a:latin typeface="Cambria Math" panose="02040503050406030204" pitchFamily="18" charset="0"/>
                          </a:rPr>
                        </m:ctrlPr>
                      </m:sSubPr>
                      <m:e>
                        <m:r>
                          <a:rPr lang="ar-AE" sz="2200" i="1">
                            <a:solidFill>
                              <a:srgbClr val="000000"/>
                            </a:solidFill>
                            <a:latin typeface="Cambria Math" panose="02040503050406030204" pitchFamily="18" charset="0"/>
                          </a:rPr>
                          <m:t>𝜉</m:t>
                        </m:r>
                      </m:e>
                      <m:sub>
                        <m:r>
                          <a:rPr lang="ar-AE" sz="2200" i="1">
                            <a:solidFill>
                              <a:srgbClr val="000000"/>
                            </a:solidFill>
                            <a:latin typeface="Cambria Math" panose="02040503050406030204" pitchFamily="18" charset="0"/>
                          </a:rPr>
                          <m:t>1</m:t>
                        </m:r>
                      </m:sub>
                    </m:sSub>
                    <m:r>
                      <a:rPr lang="ar-AE" sz="2200" i="1">
                        <a:solidFill>
                          <a:srgbClr val="000000"/>
                        </a:solidFill>
                        <a:latin typeface="Cambria Math" panose="02040503050406030204" pitchFamily="18" charset="0"/>
                      </a:rPr>
                      <m:t>,…,</m:t>
                    </m:r>
                    <m:sSub>
                      <m:sSubPr>
                        <m:ctrlPr>
                          <a:rPr lang="ar-AE" sz="2200" i="1">
                            <a:solidFill>
                              <a:srgbClr val="000000"/>
                            </a:solidFill>
                            <a:latin typeface="Cambria Math" panose="02040503050406030204" pitchFamily="18" charset="0"/>
                          </a:rPr>
                        </m:ctrlPr>
                      </m:sSubPr>
                      <m:e>
                        <m:r>
                          <a:rPr lang="ar-AE" sz="2200" i="1">
                            <a:solidFill>
                              <a:srgbClr val="000000"/>
                            </a:solidFill>
                            <a:latin typeface="Cambria Math" panose="02040503050406030204" pitchFamily="18" charset="0"/>
                          </a:rPr>
                          <m:t>𝜉</m:t>
                        </m:r>
                      </m:e>
                      <m:sub>
                        <m:r>
                          <a:rPr lang="ar-AE" sz="2200" i="1">
                            <a:solidFill>
                              <a:srgbClr val="000000"/>
                            </a:solidFill>
                            <a:latin typeface="Cambria Math" panose="02040503050406030204" pitchFamily="18" charset="0"/>
                          </a:rPr>
                          <m:t>𝑚</m:t>
                        </m:r>
                      </m:sub>
                    </m:sSub>
                  </m:oMath>
                </a14:m>
                <a:endParaRPr lang="en-US" sz="2200" dirty="0">
                  <a:latin typeface="Arial" panose="020B0604020202020204" pitchFamily="34" charset="0"/>
                  <a:cs typeface="Arial" panose="020B0604020202020204" pitchFamily="34" charset="0"/>
                </a:endParaRPr>
              </a:p>
              <a:p>
                <a:pPr marL="342900" indent="-342900">
                  <a:lnSpc>
                    <a:spcPct val="150000"/>
                  </a:lnSpc>
                  <a:buSzPct val="100000"/>
                  <a:buFont typeface="Arial" panose="020B0604020202020204" pitchFamily="34" charset="0"/>
                  <a:buChar char="•"/>
                  <a:defRPr sz="3600">
                    <a:solidFill>
                      <a:srgbClr val="000000"/>
                    </a:solidFill>
                  </a:defRPr>
                </a:pPr>
                <a:r>
                  <a:rPr lang="en-US" sz="2200" dirty="0">
                    <a:latin typeface="Arial" panose="020B0604020202020204" pitchFamily="34" charset="0"/>
                    <a:cs typeface="Arial" panose="020B0604020202020204" pitchFamily="34" charset="0"/>
                  </a:rPr>
                  <a:t>Under the hood: this is essentially an SVD</a:t>
                </a:r>
                <a:endParaRPr sz="2200" dirty="0">
                  <a:latin typeface="Arial" panose="020B0604020202020204" pitchFamily="34" charset="0"/>
                  <a:cs typeface="Arial" panose="020B0604020202020204" pitchFamily="34" charset="0"/>
                </a:endParaRPr>
              </a:p>
            </p:txBody>
          </p:sp>
        </mc:Choice>
        <mc:Fallback xmlns="">
          <p:sp>
            <p:nvSpPr>
              <p:cNvPr id="2" name="Spatio-temporal model output  , where…">
                <a:extLst>
                  <a:ext uri="{FF2B5EF4-FFF2-40B4-BE49-F238E27FC236}">
                    <a16:creationId xmlns:a16="http://schemas.microsoft.com/office/drawing/2014/main" id="{DE7C5E89-DA50-550B-3882-BBD8E2E04A7E}"/>
                  </a:ext>
                </a:extLst>
              </p:cNvPr>
              <p:cNvSpPr txBox="1">
                <a:spLocks noRot="1" noChangeAspect="1" noMove="1" noResize="1" noEditPoints="1" noAdjustHandles="1" noChangeArrowheads="1" noChangeShapeType="1" noTextEdit="1"/>
              </p:cNvSpPr>
              <p:nvPr/>
            </p:nvSpPr>
            <p:spPr>
              <a:xfrm>
                <a:off x="423607" y="3623745"/>
                <a:ext cx="8488381" cy="2554867"/>
              </a:xfrm>
              <a:prstGeom prst="rect">
                <a:avLst/>
              </a:prstGeom>
              <a:blipFill>
                <a:blip r:embed="rId4"/>
                <a:stretch>
                  <a:fillRect l="-1644" b="-5446"/>
                </a:stretch>
              </a:blipFill>
              <a:ln w="12700">
                <a:miter lim="400000"/>
              </a:ln>
              <a:extLst>
                <a:ext uri="{C572A759-6A51-4108-AA02-DFA0A04FC94B}">
                  <ma14:wrappingTextBoxFlag xmlns:ma14="http://schemas.microsoft.com/office/mac/drawingml/2011/main" xmlns:m="http://schemas.openxmlformats.org/officeDocument/2006/math" xmlns="" xmlns:a14="http://schemas.microsoft.com/office/drawing/2010/main" val="1"/>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Equation">
                <a:extLst>
                  <a:ext uri="{FF2B5EF4-FFF2-40B4-BE49-F238E27FC236}">
                    <a16:creationId xmlns:a16="http://schemas.microsoft.com/office/drawing/2014/main" id="{1FEBCB72-E611-7AF8-00AD-33495684E38B}"/>
                  </a:ext>
                </a:extLst>
              </p:cNvPr>
              <p:cNvSpPr txBox="1"/>
              <p:nvPr/>
            </p:nvSpPr>
            <p:spPr>
              <a:xfrm>
                <a:off x="2265528" y="2014958"/>
                <a:ext cx="7151427" cy="760978"/>
              </a:xfrm>
              <a:prstGeom prst="rect">
                <a:avLst/>
              </a:prstGeom>
              <a:ln w="12700">
                <a:miter lim="400000"/>
              </a:ln>
            </p:spPr>
            <p:txBody>
              <a:bodyPr wrap="square" lIns="0" tIns="0" rIns="0" bIns="0">
                <a:spAutoFit/>
              </a:bodyPr>
              <a:lstStyle/>
              <a:p>
                <a:pPr defTabSz="342900" latinLnBrk="1">
                  <a:defRPr sz="1800">
                    <a:solidFill>
                      <a:srgbClr val="000000"/>
                    </a:solidFill>
                  </a:defRPr>
                </a:pPr>
                <a14:m>
                  <m:oMathPara xmlns:m="http://schemas.openxmlformats.org/officeDocument/2006/math">
                    <m:oMathParaPr>
                      <m:jc m:val="centerGroup"/>
                    </m:oMathParaPr>
                    <m:oMath xmlns:m="http://schemas.openxmlformats.org/officeDocument/2006/math">
                      <m:r>
                        <a:rPr lang="ar-AE" sz="2500" i="1" smtClean="0">
                          <a:solidFill>
                            <a:srgbClr val="000000"/>
                          </a:solidFill>
                          <a:latin typeface="Cambria Math" panose="02040503050406030204" pitchFamily="18" charset="0"/>
                        </a:rPr>
                        <m:t>𝑓</m:t>
                      </m:r>
                      <m:r>
                        <a:rPr lang="ar-AE" sz="2500" i="1" smtClean="0">
                          <a:solidFill>
                            <a:srgbClr val="000000"/>
                          </a:solidFill>
                          <a:latin typeface="Cambria Math" panose="02040503050406030204" pitchFamily="18" charset="0"/>
                        </a:rPr>
                        <m:t>(</m:t>
                      </m:r>
                      <m:r>
                        <a:rPr lang="ar-AE" sz="2500" i="1" smtClean="0">
                          <a:solidFill>
                            <a:srgbClr val="FF0000"/>
                          </a:solidFill>
                          <a:latin typeface="Cambria Math" panose="02040503050406030204" pitchFamily="18" charset="0"/>
                        </a:rPr>
                        <m:t>𝜆</m:t>
                      </m:r>
                      <m:r>
                        <a:rPr lang="ar-AE" sz="2500" i="1" smtClean="0">
                          <a:solidFill>
                            <a:srgbClr val="000000"/>
                          </a:solidFill>
                          <a:latin typeface="Cambria Math" panose="02040503050406030204" pitchFamily="18" charset="0"/>
                        </a:rPr>
                        <m:t>;</m:t>
                      </m:r>
                      <m:r>
                        <a:rPr lang="ar-AE" sz="2500" i="1" smtClean="0">
                          <a:solidFill>
                            <a:srgbClr val="0000FF"/>
                          </a:solidFill>
                          <a:latin typeface="Cambria Math" panose="02040503050406030204" pitchFamily="18" charset="0"/>
                        </a:rPr>
                        <m:t>𝑧</m:t>
                      </m:r>
                      <m:r>
                        <a:rPr lang="ar-AE" sz="2500" i="1" smtClean="0">
                          <a:solidFill>
                            <a:srgbClr val="000000"/>
                          </a:solidFill>
                          <a:latin typeface="Cambria Math" panose="02040503050406030204" pitchFamily="18" charset="0"/>
                        </a:rPr>
                        <m:t>)≈</m:t>
                      </m:r>
                      <m:bar>
                        <m:barPr>
                          <m:pos m:val="top"/>
                          <m:ctrlPr>
                            <a:rPr lang="ar-AE" sz="2500" i="1">
                              <a:solidFill>
                                <a:srgbClr val="000000"/>
                              </a:solidFill>
                              <a:latin typeface="Cambria Math" panose="02040503050406030204" pitchFamily="18" charset="0"/>
                            </a:rPr>
                          </m:ctrlPr>
                        </m:barPr>
                        <m:e>
                          <m:r>
                            <a:rPr lang="ar-AE" sz="2500" i="1">
                              <a:solidFill>
                                <a:srgbClr val="000000"/>
                              </a:solidFill>
                              <a:latin typeface="Cambria Math" panose="02040503050406030204" pitchFamily="18" charset="0"/>
                            </a:rPr>
                            <m:t>𝑓</m:t>
                          </m:r>
                        </m:e>
                      </m:bar>
                      <m:r>
                        <a:rPr lang="ar-AE" sz="2500" i="1">
                          <a:solidFill>
                            <a:srgbClr val="000000"/>
                          </a:solidFill>
                          <a:latin typeface="Cambria Math" panose="02040503050406030204" pitchFamily="18" charset="0"/>
                        </a:rPr>
                        <m:t>(</m:t>
                      </m:r>
                      <m:r>
                        <a:rPr lang="ar-AE" sz="2500" i="1">
                          <a:solidFill>
                            <a:srgbClr val="000000"/>
                          </a:solidFill>
                          <a:latin typeface="Cambria Math" panose="02040503050406030204" pitchFamily="18" charset="0"/>
                        </a:rPr>
                        <m:t>𝑧</m:t>
                      </m:r>
                      <m:r>
                        <a:rPr lang="ar-AE" sz="2500" i="1">
                          <a:solidFill>
                            <a:srgbClr val="000000"/>
                          </a:solidFill>
                          <a:latin typeface="Cambria Math" panose="02040503050406030204" pitchFamily="18" charset="0"/>
                        </a:rPr>
                        <m:t>)+</m:t>
                      </m:r>
                      <m:limUpp>
                        <m:limUppPr>
                          <m:ctrlPr>
                            <a:rPr lang="ar-AE" sz="2500" i="1">
                              <a:solidFill>
                                <a:srgbClr val="000000"/>
                              </a:solidFill>
                              <a:latin typeface="Cambria Math" panose="02040503050406030204" pitchFamily="18" charset="0"/>
                            </a:rPr>
                          </m:ctrlPr>
                        </m:limUppPr>
                        <m:e>
                          <m:limLow>
                            <m:limLowPr>
                              <m:ctrlPr>
                                <a:rPr lang="ar-AE" sz="2500" i="1">
                                  <a:solidFill>
                                    <a:srgbClr val="000000"/>
                                  </a:solidFill>
                                  <a:latin typeface="Cambria Math" panose="02040503050406030204" pitchFamily="18" charset="0"/>
                                </a:rPr>
                              </m:ctrlPr>
                            </m:limLowPr>
                            <m:e>
                              <m:r>
                                <a:rPr lang="ar-AE" sz="2500" i="1">
                                  <a:solidFill>
                                    <a:srgbClr val="000000"/>
                                  </a:solidFill>
                                  <a:latin typeface="Cambria Math" panose="02040503050406030204" pitchFamily="18" charset="0"/>
                                </a:rPr>
                                <m:t>∑</m:t>
                              </m:r>
                            </m:e>
                            <m:lim>
                              <m:r>
                                <a:rPr lang="ar-AE" sz="2500" i="1">
                                  <a:solidFill>
                                    <a:srgbClr val="000000"/>
                                  </a:solidFill>
                                  <a:latin typeface="Cambria Math" panose="02040503050406030204" pitchFamily="18" charset="0"/>
                                </a:rPr>
                                <m:t>𝑚</m:t>
                              </m:r>
                              <m:r>
                                <a:rPr lang="ar-AE" sz="2500" i="1">
                                  <a:solidFill>
                                    <a:srgbClr val="000000"/>
                                  </a:solidFill>
                                  <a:latin typeface="Cambria Math" panose="02040503050406030204" pitchFamily="18" charset="0"/>
                                </a:rPr>
                                <m:t>=1</m:t>
                              </m:r>
                            </m:lim>
                          </m:limLow>
                        </m:e>
                        <m:lim>
                          <m:r>
                            <a:rPr lang="ar-AE" sz="2500" i="1">
                              <a:solidFill>
                                <a:srgbClr val="000000"/>
                              </a:solidFill>
                              <a:latin typeface="Cambria Math" panose="02040503050406030204" pitchFamily="18" charset="0"/>
                            </a:rPr>
                            <m:t>𝑀</m:t>
                          </m:r>
                        </m:lim>
                      </m:limUpp>
                      <m:sSub>
                        <m:sSubPr>
                          <m:ctrlPr>
                            <a:rPr lang="ar-AE" sz="2500" i="1">
                              <a:solidFill>
                                <a:srgbClr val="000000"/>
                              </a:solidFill>
                              <a:latin typeface="Cambria Math" panose="02040503050406030204" pitchFamily="18" charset="0"/>
                            </a:rPr>
                          </m:ctrlPr>
                        </m:sSubPr>
                        <m:e>
                          <m:r>
                            <a:rPr lang="ar-AE" sz="2500" i="1">
                              <a:solidFill>
                                <a:srgbClr val="000000"/>
                              </a:solidFill>
                              <a:latin typeface="Cambria Math" panose="02040503050406030204" pitchFamily="18" charset="0"/>
                            </a:rPr>
                            <m:t>𝜉</m:t>
                          </m:r>
                        </m:e>
                        <m:sub>
                          <m:r>
                            <a:rPr lang="ar-AE" sz="2500" i="1">
                              <a:solidFill>
                                <a:srgbClr val="000000"/>
                              </a:solidFill>
                              <a:latin typeface="Cambria Math" panose="02040503050406030204" pitchFamily="18" charset="0"/>
                            </a:rPr>
                            <m:t>𝑚</m:t>
                          </m:r>
                        </m:sub>
                      </m:sSub>
                      <m:r>
                        <a:rPr lang="ar-AE" sz="2500" i="1">
                          <a:solidFill>
                            <a:srgbClr val="000000"/>
                          </a:solidFill>
                          <a:latin typeface="Cambria Math" panose="02040503050406030204" pitchFamily="18" charset="0"/>
                        </a:rPr>
                        <m:t>(</m:t>
                      </m:r>
                      <m:r>
                        <a:rPr lang="ar-AE" sz="2500" i="1">
                          <a:solidFill>
                            <a:srgbClr val="000000"/>
                          </a:solidFill>
                          <a:latin typeface="Cambria Math" panose="02040503050406030204" pitchFamily="18" charset="0"/>
                        </a:rPr>
                        <m:t>𝜆</m:t>
                      </m:r>
                      <m:r>
                        <a:rPr lang="ar-AE" sz="2500" i="1">
                          <a:solidFill>
                            <a:srgbClr val="000000"/>
                          </a:solidFill>
                          <a:latin typeface="Cambria Math" panose="02040503050406030204" pitchFamily="18" charset="0"/>
                        </a:rPr>
                        <m:t>)</m:t>
                      </m:r>
                      <m:rad>
                        <m:radPr>
                          <m:degHide m:val="on"/>
                          <m:ctrlPr>
                            <a:rPr lang="ar-AE" sz="2500" i="1">
                              <a:solidFill>
                                <a:srgbClr val="000000"/>
                              </a:solidFill>
                              <a:latin typeface="Cambria Math" panose="02040503050406030204" pitchFamily="18" charset="0"/>
                            </a:rPr>
                          </m:ctrlPr>
                        </m:radPr>
                        <m:deg/>
                        <m:e>
                          <m:sSub>
                            <m:sSubPr>
                              <m:ctrlPr>
                                <a:rPr lang="ar-AE" sz="2500" i="1">
                                  <a:solidFill>
                                    <a:srgbClr val="000000"/>
                                  </a:solidFill>
                                  <a:latin typeface="Cambria Math" panose="02040503050406030204" pitchFamily="18" charset="0"/>
                                </a:rPr>
                              </m:ctrlPr>
                            </m:sSubPr>
                            <m:e>
                              <m:r>
                                <a:rPr lang="ar-AE" sz="2500" i="1">
                                  <a:solidFill>
                                    <a:srgbClr val="000000"/>
                                  </a:solidFill>
                                  <a:latin typeface="Cambria Math" panose="02040503050406030204" pitchFamily="18" charset="0"/>
                                </a:rPr>
                                <m:t>𝜇</m:t>
                              </m:r>
                            </m:e>
                            <m:sub>
                              <m:r>
                                <a:rPr lang="ar-AE" sz="2500" i="1">
                                  <a:solidFill>
                                    <a:srgbClr val="000000"/>
                                  </a:solidFill>
                                  <a:latin typeface="Cambria Math" panose="02040503050406030204" pitchFamily="18" charset="0"/>
                                </a:rPr>
                                <m:t>𝑚</m:t>
                              </m:r>
                            </m:sub>
                          </m:sSub>
                        </m:e>
                      </m:rad>
                      <m:sSub>
                        <m:sSubPr>
                          <m:ctrlPr>
                            <a:rPr lang="ar-AE" sz="2500" i="1">
                              <a:solidFill>
                                <a:srgbClr val="000000"/>
                              </a:solidFill>
                              <a:latin typeface="Cambria Math" panose="02040503050406030204" pitchFamily="18" charset="0"/>
                            </a:rPr>
                          </m:ctrlPr>
                        </m:sSubPr>
                        <m:e>
                          <m:r>
                            <a:rPr lang="ar-AE" sz="2500" i="1">
                              <a:solidFill>
                                <a:srgbClr val="000000"/>
                              </a:solidFill>
                              <a:latin typeface="Cambria Math" panose="02040503050406030204" pitchFamily="18" charset="0"/>
                            </a:rPr>
                            <m:t>𝜙</m:t>
                          </m:r>
                        </m:e>
                        <m:sub>
                          <m:r>
                            <a:rPr lang="ar-AE" sz="2500" i="1">
                              <a:solidFill>
                                <a:srgbClr val="000000"/>
                              </a:solidFill>
                              <a:latin typeface="Cambria Math" panose="02040503050406030204" pitchFamily="18" charset="0"/>
                            </a:rPr>
                            <m:t>𝑚</m:t>
                          </m:r>
                        </m:sub>
                      </m:sSub>
                      <m:r>
                        <a:rPr lang="ar-AE" sz="2500" i="1">
                          <a:solidFill>
                            <a:srgbClr val="000000"/>
                          </a:solidFill>
                          <a:latin typeface="Cambria Math" panose="02040503050406030204" pitchFamily="18" charset="0"/>
                        </a:rPr>
                        <m:t>(</m:t>
                      </m:r>
                      <m:r>
                        <a:rPr lang="ar-AE" sz="2500" i="1">
                          <a:solidFill>
                            <a:srgbClr val="000000"/>
                          </a:solidFill>
                          <a:latin typeface="Cambria Math" panose="02040503050406030204" pitchFamily="18" charset="0"/>
                        </a:rPr>
                        <m:t>𝑧</m:t>
                      </m:r>
                      <m:r>
                        <a:rPr lang="ar-AE" sz="2500" i="1">
                          <a:solidFill>
                            <a:srgbClr val="000000"/>
                          </a:solidFill>
                          <a:latin typeface="Cambria Math" panose="02040503050406030204" pitchFamily="18" charset="0"/>
                        </a:rPr>
                        <m:t>)</m:t>
                      </m:r>
                    </m:oMath>
                  </m:oMathPara>
                </a14:m>
                <a:endParaRPr sz="2500" dirty="0"/>
              </a:p>
            </p:txBody>
          </p:sp>
        </mc:Choice>
        <mc:Fallback xmlns="">
          <p:sp>
            <p:nvSpPr>
              <p:cNvPr id="4" name="Equation">
                <a:extLst>
                  <a:ext uri="{FF2B5EF4-FFF2-40B4-BE49-F238E27FC236}">
                    <a16:creationId xmlns:a16="http://schemas.microsoft.com/office/drawing/2014/main" id="{1FEBCB72-E611-7AF8-00AD-33495684E38B}"/>
                  </a:ext>
                </a:extLst>
              </p:cNvPr>
              <p:cNvSpPr txBox="1">
                <a:spLocks noRot="1" noChangeAspect="1" noMove="1" noResize="1" noEditPoints="1" noAdjustHandles="1" noChangeArrowheads="1" noChangeShapeType="1" noTextEdit="1"/>
              </p:cNvSpPr>
              <p:nvPr/>
            </p:nvSpPr>
            <p:spPr>
              <a:xfrm>
                <a:off x="2265528" y="2014958"/>
                <a:ext cx="7151427" cy="760978"/>
              </a:xfrm>
              <a:prstGeom prst="rect">
                <a:avLst/>
              </a:prstGeom>
              <a:blipFill>
                <a:blip r:embed="rId5"/>
                <a:stretch>
                  <a:fillRect b="-9836"/>
                </a:stretch>
              </a:blipFill>
              <a:ln w="12700">
                <a:miter lim="400000"/>
              </a:ln>
            </p:spPr>
            <p:txBody>
              <a:bodyPr/>
              <a:lstStyle/>
              <a:p>
                <a:r>
                  <a:rPr lang="en-US">
                    <a:noFill/>
                  </a:rPr>
                  <a:t> </a:t>
                </a:r>
              </a:p>
            </p:txBody>
          </p:sp>
        </mc:Fallback>
      </mc:AlternateContent>
      <p:sp>
        <p:nvSpPr>
          <p:cNvPr id="9" name="TextBox 8">
            <a:extLst>
              <a:ext uri="{FF2B5EF4-FFF2-40B4-BE49-F238E27FC236}">
                <a16:creationId xmlns:a16="http://schemas.microsoft.com/office/drawing/2014/main" id="{1D21D89F-C6F2-224F-8413-236E3499C937}"/>
              </a:ext>
            </a:extLst>
          </p:cNvPr>
          <p:cNvSpPr txBox="1"/>
          <p:nvPr/>
        </p:nvSpPr>
        <p:spPr>
          <a:xfrm>
            <a:off x="793185" y="2965779"/>
            <a:ext cx="2403222" cy="369332"/>
          </a:xfrm>
          <a:prstGeom prst="rect">
            <a:avLst/>
          </a:prstGeom>
          <a:noFill/>
        </p:spPr>
        <p:txBody>
          <a:bodyPr wrap="none" rtlCol="0">
            <a:spAutoFit/>
          </a:bodyPr>
          <a:lstStyle/>
          <a:p>
            <a:pPr algn="l"/>
            <a:r>
              <a:rPr lang="en-US" dirty="0">
                <a:solidFill>
                  <a:srgbClr val="FF0000"/>
                </a:solidFill>
              </a:rPr>
              <a:t>Uncertain parameters</a:t>
            </a:r>
          </a:p>
        </p:txBody>
      </p:sp>
      <p:sp>
        <p:nvSpPr>
          <p:cNvPr id="11" name="TextBox 10">
            <a:extLst>
              <a:ext uri="{FF2B5EF4-FFF2-40B4-BE49-F238E27FC236}">
                <a16:creationId xmlns:a16="http://schemas.microsoft.com/office/drawing/2014/main" id="{EF7D9D9D-6514-CED1-A41F-FD6A880CA455}"/>
              </a:ext>
            </a:extLst>
          </p:cNvPr>
          <p:cNvSpPr txBox="1"/>
          <p:nvPr/>
        </p:nvSpPr>
        <p:spPr>
          <a:xfrm>
            <a:off x="3443515" y="2980760"/>
            <a:ext cx="2190023" cy="369332"/>
          </a:xfrm>
          <a:prstGeom prst="rect">
            <a:avLst/>
          </a:prstGeom>
          <a:noFill/>
        </p:spPr>
        <p:txBody>
          <a:bodyPr wrap="none" rtlCol="0">
            <a:spAutoFit/>
          </a:bodyPr>
          <a:lstStyle/>
          <a:p>
            <a:pPr algn="l"/>
            <a:r>
              <a:rPr lang="en-US" dirty="0">
                <a:solidFill>
                  <a:srgbClr val="0000FF"/>
                </a:solidFill>
              </a:rPr>
              <a:t>“Certain” conditions</a:t>
            </a:r>
          </a:p>
        </p:txBody>
      </p:sp>
      <p:cxnSp>
        <p:nvCxnSpPr>
          <p:cNvPr id="12" name="Straight Connector 11">
            <a:extLst>
              <a:ext uri="{FF2B5EF4-FFF2-40B4-BE49-F238E27FC236}">
                <a16:creationId xmlns:a16="http://schemas.microsoft.com/office/drawing/2014/main" id="{3F5E5CD5-4D5C-1E96-8F96-E2571BF06BB4}"/>
              </a:ext>
            </a:extLst>
          </p:cNvPr>
          <p:cNvCxnSpPr>
            <a:cxnSpLocks/>
          </p:cNvCxnSpPr>
          <p:nvPr/>
        </p:nvCxnSpPr>
        <p:spPr>
          <a:xfrm flipV="1">
            <a:off x="3090478" y="2590812"/>
            <a:ext cx="560743" cy="402999"/>
          </a:xfrm>
          <a:prstGeom prst="line">
            <a:avLst/>
          </a:prstGeom>
          <a:ln w="22225">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E2D6BDE-9B4C-FF76-BC9D-2777605C0108}"/>
              </a:ext>
            </a:extLst>
          </p:cNvPr>
          <p:cNvCxnSpPr>
            <a:cxnSpLocks/>
            <a:stCxn id="11" idx="0"/>
          </p:cNvCxnSpPr>
          <p:nvPr/>
        </p:nvCxnSpPr>
        <p:spPr>
          <a:xfrm flipH="1" flipV="1">
            <a:off x="3986655" y="2590812"/>
            <a:ext cx="551872" cy="389948"/>
          </a:xfrm>
          <a:prstGeom prst="line">
            <a:avLst/>
          </a:prstGeom>
          <a:ln w="22225">
            <a:solidFill>
              <a:srgbClr val="0000FF"/>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A7DF73C7-3CCC-4F5F-A426-8392F3CB50A4}"/>
              </a:ext>
            </a:extLst>
          </p:cNvPr>
          <p:cNvCxnSpPr>
            <a:cxnSpLocks/>
          </p:cNvCxnSpPr>
          <p:nvPr/>
        </p:nvCxnSpPr>
        <p:spPr>
          <a:xfrm>
            <a:off x="430905" y="1816897"/>
            <a:ext cx="11107946" cy="0"/>
          </a:xfrm>
          <a:prstGeom prst="line">
            <a:avLst/>
          </a:prstGeom>
          <a:ln w="25400" cmpd="sng">
            <a:solidFill>
              <a:schemeClr val="bg1">
                <a:lumMod val="85000"/>
              </a:schemeClr>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64816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061805-6978-B50C-BC34-D16705EB6BD8}"/>
            </a:ext>
          </a:extLst>
        </p:cNvPr>
        <p:cNvGrpSpPr/>
        <p:nvPr/>
      </p:nvGrpSpPr>
      <p:grpSpPr>
        <a:xfrm>
          <a:off x="0" y="0"/>
          <a:ext cx="0" cy="0"/>
          <a:chOff x="0" y="0"/>
          <a:chExt cx="0" cy="0"/>
        </a:xfrm>
      </p:grpSpPr>
      <p:sp>
        <p:nvSpPr>
          <p:cNvPr id="19" name="Rounded Rectangle 18">
            <a:extLst>
              <a:ext uri="{FF2B5EF4-FFF2-40B4-BE49-F238E27FC236}">
                <a16:creationId xmlns:a16="http://schemas.microsoft.com/office/drawing/2014/main" id="{20D0A853-81FC-8491-9720-DBB8771A8296}"/>
              </a:ext>
            </a:extLst>
          </p:cNvPr>
          <p:cNvSpPr/>
          <p:nvPr/>
        </p:nvSpPr>
        <p:spPr>
          <a:xfrm>
            <a:off x="3062283" y="3781547"/>
            <a:ext cx="4105960" cy="699102"/>
          </a:xfrm>
          <a:prstGeom prst="roundRect">
            <a:avLst/>
          </a:prstGeom>
          <a:solidFill>
            <a:schemeClr val="accent3">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solidFill>
            </a:endParaRPr>
          </a:p>
        </p:txBody>
      </p:sp>
      <p:sp>
        <p:nvSpPr>
          <p:cNvPr id="18" name="Rounded Rectangle 17">
            <a:extLst>
              <a:ext uri="{FF2B5EF4-FFF2-40B4-BE49-F238E27FC236}">
                <a16:creationId xmlns:a16="http://schemas.microsoft.com/office/drawing/2014/main" id="{91BF2DAE-2F58-F806-4170-89E7E6C6EB88}"/>
              </a:ext>
            </a:extLst>
          </p:cNvPr>
          <p:cNvSpPr/>
          <p:nvPr/>
        </p:nvSpPr>
        <p:spPr>
          <a:xfrm>
            <a:off x="1130068" y="1916488"/>
            <a:ext cx="8133675" cy="936155"/>
          </a:xfrm>
          <a:prstGeom prst="roundRect">
            <a:avLst/>
          </a:prstGeom>
          <a:solidFill>
            <a:schemeClr val="accent3">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solidFill>
            </a:endParaRPr>
          </a:p>
        </p:txBody>
      </p:sp>
      <p:sp>
        <p:nvSpPr>
          <p:cNvPr id="10" name="Title 1">
            <a:extLst>
              <a:ext uri="{FF2B5EF4-FFF2-40B4-BE49-F238E27FC236}">
                <a16:creationId xmlns:a16="http://schemas.microsoft.com/office/drawing/2014/main" id="{868923F3-D997-E82A-FEA7-4833E13A3396}"/>
              </a:ext>
            </a:extLst>
          </p:cNvPr>
          <p:cNvSpPr>
            <a:spLocks noGrp="1"/>
          </p:cNvSpPr>
          <p:nvPr>
            <p:ph type="title"/>
          </p:nvPr>
        </p:nvSpPr>
        <p:spPr>
          <a:xfrm>
            <a:off x="612817" y="1154746"/>
            <a:ext cx="11394125" cy="978853"/>
          </a:xfrm>
        </p:spPr>
        <p:txBody>
          <a:bodyPr/>
          <a:lstStyle/>
          <a:p>
            <a:r>
              <a:rPr lang="en-US" dirty="0"/>
              <a:t>KL is essentially a Singular Value Decomposition</a:t>
            </a:r>
          </a:p>
        </p:txBody>
      </p:sp>
      <p:sp>
        <p:nvSpPr>
          <p:cNvPr id="5" name="Slide Number Placeholder 4">
            <a:extLst>
              <a:ext uri="{FF2B5EF4-FFF2-40B4-BE49-F238E27FC236}">
                <a16:creationId xmlns:a16="http://schemas.microsoft.com/office/drawing/2014/main" id="{6070D0EE-B90B-EB50-0DCF-19F684733933}"/>
              </a:ext>
            </a:extLst>
          </p:cNvPr>
          <p:cNvSpPr>
            <a:spLocks noGrp="1"/>
          </p:cNvSpPr>
          <p:nvPr>
            <p:ph type="sldNum" sz="quarter" idx="12"/>
          </p:nvPr>
        </p:nvSpPr>
        <p:spPr/>
        <p:txBody>
          <a:bodyPr/>
          <a:lstStyle/>
          <a:p>
            <a:fld id="{6078145F-DD4D-194F-AAD8-F6593843D0CB}" type="slidenum">
              <a:rPr lang="en-US" smtClean="0"/>
              <a:t>7</a:t>
            </a:fld>
            <a:endParaRPr lang="en-US"/>
          </a:p>
        </p:txBody>
      </p:sp>
      <mc:AlternateContent xmlns:mc="http://schemas.openxmlformats.org/markup-compatibility/2006" xmlns:a14="http://schemas.microsoft.com/office/drawing/2010/main">
        <mc:Choice Requires="a14">
          <p:sp>
            <p:nvSpPr>
              <p:cNvPr id="4" name="Equation">
                <a:extLst>
                  <a:ext uri="{FF2B5EF4-FFF2-40B4-BE49-F238E27FC236}">
                    <a16:creationId xmlns:a16="http://schemas.microsoft.com/office/drawing/2014/main" id="{C1414B2E-2B35-C7B9-A93E-1DC9C730D35A}"/>
                  </a:ext>
                </a:extLst>
              </p:cNvPr>
              <p:cNvSpPr txBox="1"/>
              <p:nvPr/>
            </p:nvSpPr>
            <p:spPr>
              <a:xfrm>
                <a:off x="2265528" y="2014958"/>
                <a:ext cx="7151427" cy="760978"/>
              </a:xfrm>
              <a:prstGeom prst="rect">
                <a:avLst/>
              </a:prstGeom>
              <a:ln w="12700">
                <a:miter lim="400000"/>
              </a:ln>
            </p:spPr>
            <p:txBody>
              <a:bodyPr wrap="square" lIns="0" tIns="0" rIns="0" bIns="0">
                <a:spAutoFit/>
              </a:bodyPr>
              <a:lstStyle/>
              <a:p>
                <a:pPr defTabSz="342900" latinLnBrk="1">
                  <a:defRPr sz="1800">
                    <a:solidFill>
                      <a:srgbClr val="000000"/>
                    </a:solidFill>
                  </a:defRPr>
                </a:pPr>
                <a14:m>
                  <m:oMathPara xmlns:m="http://schemas.openxmlformats.org/officeDocument/2006/math">
                    <m:oMathParaPr>
                      <m:jc m:val="centerGroup"/>
                    </m:oMathParaPr>
                    <m:oMath xmlns:m="http://schemas.openxmlformats.org/officeDocument/2006/math">
                      <m:r>
                        <a:rPr lang="ar-AE" sz="2500" i="1" smtClean="0">
                          <a:solidFill>
                            <a:srgbClr val="000000"/>
                          </a:solidFill>
                          <a:latin typeface="Cambria Math" panose="02040503050406030204" pitchFamily="18" charset="0"/>
                        </a:rPr>
                        <m:t>𝑓</m:t>
                      </m:r>
                      <m:d>
                        <m:dPr>
                          <m:ctrlPr>
                            <a:rPr lang="ar-AE" sz="2500" i="1" smtClean="0">
                              <a:solidFill>
                                <a:srgbClr val="000000"/>
                              </a:solidFill>
                              <a:latin typeface="Cambria Math" panose="02040503050406030204" pitchFamily="18" charset="0"/>
                            </a:rPr>
                          </m:ctrlPr>
                        </m:dPr>
                        <m:e>
                          <m:r>
                            <a:rPr lang="ar-AE" sz="2500" i="1" smtClean="0">
                              <a:solidFill>
                                <a:schemeClr val="tx1"/>
                              </a:solidFill>
                              <a:latin typeface="Cambria Math" panose="02040503050406030204" pitchFamily="18" charset="0"/>
                            </a:rPr>
                            <m:t>𝜆</m:t>
                          </m:r>
                          <m:r>
                            <a:rPr lang="en-US" sz="2500" b="0" i="1" baseline="30000" smtClean="0">
                              <a:solidFill>
                                <a:schemeClr val="tx1"/>
                              </a:solidFill>
                              <a:latin typeface="Cambria Math" panose="02040503050406030204" pitchFamily="18" charset="0"/>
                            </a:rPr>
                            <m:t>𝑘</m:t>
                          </m:r>
                          <m:r>
                            <a:rPr lang="ar-AE" sz="2500" i="1" smtClean="0">
                              <a:solidFill>
                                <a:schemeClr val="tx1"/>
                              </a:solidFill>
                              <a:latin typeface="Cambria Math" panose="02040503050406030204" pitchFamily="18" charset="0"/>
                            </a:rPr>
                            <m:t>;</m:t>
                          </m:r>
                          <m:r>
                            <a:rPr lang="ar-AE" sz="2500" i="1" smtClean="0">
                              <a:solidFill>
                                <a:schemeClr val="tx1"/>
                              </a:solidFill>
                              <a:latin typeface="Cambria Math" panose="02040503050406030204" pitchFamily="18" charset="0"/>
                            </a:rPr>
                            <m:t>𝑧𝑖</m:t>
                          </m:r>
                        </m:e>
                      </m:d>
                      <m:r>
                        <a:rPr lang="en-US" sz="2500" b="0" i="1" smtClean="0">
                          <a:solidFill>
                            <a:srgbClr val="000000"/>
                          </a:solidFill>
                          <a:latin typeface="Cambria Math" panose="02040503050406030204" pitchFamily="18" charset="0"/>
                        </a:rPr>
                        <m:t>−</m:t>
                      </m:r>
                      <m:bar>
                        <m:barPr>
                          <m:pos m:val="top"/>
                          <m:ctrlPr>
                            <a:rPr lang="ar-AE" sz="2500" i="1">
                              <a:solidFill>
                                <a:srgbClr val="000000"/>
                              </a:solidFill>
                              <a:latin typeface="Cambria Math" panose="02040503050406030204" pitchFamily="18" charset="0"/>
                            </a:rPr>
                          </m:ctrlPr>
                        </m:barPr>
                        <m:e>
                          <m:r>
                            <a:rPr lang="ar-AE" sz="2500" i="1">
                              <a:solidFill>
                                <a:srgbClr val="000000"/>
                              </a:solidFill>
                              <a:latin typeface="Cambria Math" panose="02040503050406030204" pitchFamily="18" charset="0"/>
                            </a:rPr>
                            <m:t>𝑓</m:t>
                          </m:r>
                        </m:e>
                      </m:bar>
                      <m:r>
                        <a:rPr lang="ar-AE" sz="2500" i="1">
                          <a:solidFill>
                            <a:srgbClr val="000000"/>
                          </a:solidFill>
                          <a:latin typeface="Cambria Math" panose="02040503050406030204" pitchFamily="18" charset="0"/>
                        </a:rPr>
                        <m:t>(</m:t>
                      </m:r>
                      <m:r>
                        <a:rPr lang="ar-AE" sz="2500" i="1">
                          <a:solidFill>
                            <a:srgbClr val="000000"/>
                          </a:solidFill>
                          <a:latin typeface="Cambria Math" panose="02040503050406030204" pitchFamily="18" charset="0"/>
                        </a:rPr>
                        <m:t>𝑧𝑖</m:t>
                      </m:r>
                      <m:r>
                        <a:rPr lang="ar-AE" sz="2500" i="1">
                          <a:solidFill>
                            <a:srgbClr val="000000"/>
                          </a:solidFill>
                          <a:latin typeface="Cambria Math" panose="02040503050406030204" pitchFamily="18" charset="0"/>
                        </a:rPr>
                        <m:t>)≈</m:t>
                      </m:r>
                      <m:limUpp>
                        <m:limUppPr>
                          <m:ctrlPr>
                            <a:rPr lang="ar-AE" sz="2500" i="1">
                              <a:solidFill>
                                <a:srgbClr val="000000"/>
                              </a:solidFill>
                              <a:latin typeface="Cambria Math" panose="02040503050406030204" pitchFamily="18" charset="0"/>
                            </a:rPr>
                          </m:ctrlPr>
                        </m:limUppPr>
                        <m:e>
                          <m:limLow>
                            <m:limLowPr>
                              <m:ctrlPr>
                                <a:rPr lang="ar-AE" sz="2500" i="1">
                                  <a:solidFill>
                                    <a:srgbClr val="000000"/>
                                  </a:solidFill>
                                  <a:latin typeface="Cambria Math" panose="02040503050406030204" pitchFamily="18" charset="0"/>
                                </a:rPr>
                              </m:ctrlPr>
                            </m:limLowPr>
                            <m:e>
                              <m:r>
                                <a:rPr lang="ar-AE" sz="2500" i="1">
                                  <a:solidFill>
                                    <a:srgbClr val="000000"/>
                                  </a:solidFill>
                                  <a:latin typeface="Cambria Math" panose="02040503050406030204" pitchFamily="18" charset="0"/>
                                </a:rPr>
                                <m:t>∑</m:t>
                              </m:r>
                            </m:e>
                            <m:lim>
                              <m:r>
                                <a:rPr lang="ar-AE" sz="2500" i="1">
                                  <a:solidFill>
                                    <a:srgbClr val="000000"/>
                                  </a:solidFill>
                                  <a:latin typeface="Cambria Math" panose="02040503050406030204" pitchFamily="18" charset="0"/>
                                </a:rPr>
                                <m:t>𝑚</m:t>
                              </m:r>
                              <m:r>
                                <a:rPr lang="ar-AE" sz="2500" i="1">
                                  <a:solidFill>
                                    <a:srgbClr val="000000"/>
                                  </a:solidFill>
                                  <a:latin typeface="Cambria Math" panose="02040503050406030204" pitchFamily="18" charset="0"/>
                                </a:rPr>
                                <m:t>=1</m:t>
                              </m:r>
                            </m:lim>
                          </m:limLow>
                        </m:e>
                        <m:lim>
                          <m:r>
                            <a:rPr lang="ar-AE" sz="2500" i="1">
                              <a:solidFill>
                                <a:srgbClr val="000000"/>
                              </a:solidFill>
                              <a:latin typeface="Cambria Math" panose="02040503050406030204" pitchFamily="18" charset="0"/>
                            </a:rPr>
                            <m:t>𝑀</m:t>
                          </m:r>
                        </m:lim>
                      </m:limUpp>
                      <m:sSub>
                        <m:sSubPr>
                          <m:ctrlPr>
                            <a:rPr lang="ar-AE" sz="2500" i="1">
                              <a:solidFill>
                                <a:srgbClr val="000000"/>
                              </a:solidFill>
                              <a:latin typeface="Cambria Math" panose="02040503050406030204" pitchFamily="18" charset="0"/>
                            </a:rPr>
                          </m:ctrlPr>
                        </m:sSubPr>
                        <m:e>
                          <m:r>
                            <a:rPr lang="ar-AE" sz="2500" i="1">
                              <a:solidFill>
                                <a:srgbClr val="000000"/>
                              </a:solidFill>
                              <a:latin typeface="Cambria Math" panose="02040503050406030204" pitchFamily="18" charset="0"/>
                            </a:rPr>
                            <m:t>𝜉</m:t>
                          </m:r>
                        </m:e>
                        <m:sub>
                          <m:r>
                            <a:rPr lang="ar-AE" sz="2500" i="1">
                              <a:solidFill>
                                <a:srgbClr val="000000"/>
                              </a:solidFill>
                              <a:latin typeface="Cambria Math" panose="02040503050406030204" pitchFamily="18" charset="0"/>
                            </a:rPr>
                            <m:t>𝑚</m:t>
                          </m:r>
                        </m:sub>
                      </m:sSub>
                      <m:r>
                        <a:rPr lang="ar-AE" sz="2500" i="1">
                          <a:solidFill>
                            <a:srgbClr val="000000"/>
                          </a:solidFill>
                          <a:latin typeface="Cambria Math" panose="02040503050406030204" pitchFamily="18" charset="0"/>
                        </a:rPr>
                        <m:t>(</m:t>
                      </m:r>
                      <m:r>
                        <a:rPr lang="ar-AE" sz="2500" i="1">
                          <a:solidFill>
                            <a:srgbClr val="000000"/>
                          </a:solidFill>
                          <a:latin typeface="Cambria Math" panose="02040503050406030204" pitchFamily="18" charset="0"/>
                        </a:rPr>
                        <m:t>𝜆</m:t>
                      </m:r>
                      <m:r>
                        <a:rPr lang="en-US" sz="2500" b="0" i="1" baseline="30000" smtClean="0">
                          <a:solidFill>
                            <a:srgbClr val="000000"/>
                          </a:solidFill>
                          <a:latin typeface="Cambria Math" panose="02040503050406030204" pitchFamily="18" charset="0"/>
                        </a:rPr>
                        <m:t>𝑘</m:t>
                      </m:r>
                      <m:r>
                        <a:rPr lang="ar-AE" sz="2500" i="1">
                          <a:solidFill>
                            <a:srgbClr val="000000"/>
                          </a:solidFill>
                          <a:latin typeface="Cambria Math" panose="02040503050406030204" pitchFamily="18" charset="0"/>
                        </a:rPr>
                        <m:t>)</m:t>
                      </m:r>
                      <m:rad>
                        <m:radPr>
                          <m:degHide m:val="on"/>
                          <m:ctrlPr>
                            <a:rPr lang="ar-AE" sz="2500" i="1">
                              <a:solidFill>
                                <a:srgbClr val="000000"/>
                              </a:solidFill>
                              <a:latin typeface="Cambria Math" panose="02040503050406030204" pitchFamily="18" charset="0"/>
                            </a:rPr>
                          </m:ctrlPr>
                        </m:radPr>
                        <m:deg/>
                        <m:e>
                          <m:sSub>
                            <m:sSubPr>
                              <m:ctrlPr>
                                <a:rPr lang="ar-AE" sz="2500" i="1">
                                  <a:solidFill>
                                    <a:srgbClr val="000000"/>
                                  </a:solidFill>
                                  <a:latin typeface="Cambria Math" panose="02040503050406030204" pitchFamily="18" charset="0"/>
                                </a:rPr>
                              </m:ctrlPr>
                            </m:sSubPr>
                            <m:e>
                              <m:r>
                                <a:rPr lang="ar-AE" sz="2500" i="1">
                                  <a:solidFill>
                                    <a:srgbClr val="000000"/>
                                  </a:solidFill>
                                  <a:latin typeface="Cambria Math" panose="02040503050406030204" pitchFamily="18" charset="0"/>
                                </a:rPr>
                                <m:t>𝜇</m:t>
                              </m:r>
                            </m:e>
                            <m:sub>
                              <m:r>
                                <a:rPr lang="ar-AE" sz="2500" i="1">
                                  <a:solidFill>
                                    <a:srgbClr val="000000"/>
                                  </a:solidFill>
                                  <a:latin typeface="Cambria Math" panose="02040503050406030204" pitchFamily="18" charset="0"/>
                                </a:rPr>
                                <m:t>𝑚</m:t>
                              </m:r>
                            </m:sub>
                          </m:sSub>
                        </m:e>
                      </m:rad>
                      <m:sSub>
                        <m:sSubPr>
                          <m:ctrlPr>
                            <a:rPr lang="ar-AE" sz="2500" i="1">
                              <a:solidFill>
                                <a:srgbClr val="000000"/>
                              </a:solidFill>
                              <a:latin typeface="Cambria Math" panose="02040503050406030204" pitchFamily="18" charset="0"/>
                            </a:rPr>
                          </m:ctrlPr>
                        </m:sSubPr>
                        <m:e>
                          <m:r>
                            <a:rPr lang="ar-AE" sz="2500" i="1">
                              <a:solidFill>
                                <a:srgbClr val="000000"/>
                              </a:solidFill>
                              <a:latin typeface="Cambria Math" panose="02040503050406030204" pitchFamily="18" charset="0"/>
                            </a:rPr>
                            <m:t>𝜙</m:t>
                          </m:r>
                        </m:e>
                        <m:sub>
                          <m:r>
                            <a:rPr lang="ar-AE" sz="2500" i="1">
                              <a:solidFill>
                                <a:srgbClr val="000000"/>
                              </a:solidFill>
                              <a:latin typeface="Cambria Math" panose="02040503050406030204" pitchFamily="18" charset="0"/>
                            </a:rPr>
                            <m:t>𝑚</m:t>
                          </m:r>
                        </m:sub>
                      </m:sSub>
                      <m:r>
                        <a:rPr lang="ar-AE" sz="2500" i="1">
                          <a:solidFill>
                            <a:srgbClr val="000000"/>
                          </a:solidFill>
                          <a:latin typeface="Cambria Math" panose="02040503050406030204" pitchFamily="18" charset="0"/>
                        </a:rPr>
                        <m:t>(</m:t>
                      </m:r>
                      <m:r>
                        <a:rPr lang="ar-AE" sz="2500" i="1">
                          <a:solidFill>
                            <a:srgbClr val="000000"/>
                          </a:solidFill>
                          <a:latin typeface="Cambria Math" panose="02040503050406030204" pitchFamily="18" charset="0"/>
                        </a:rPr>
                        <m:t>𝑧𝑖</m:t>
                      </m:r>
                      <m:r>
                        <a:rPr lang="ar-AE" sz="2500" i="1">
                          <a:solidFill>
                            <a:srgbClr val="000000"/>
                          </a:solidFill>
                          <a:latin typeface="Cambria Math" panose="02040503050406030204" pitchFamily="18" charset="0"/>
                        </a:rPr>
                        <m:t>)</m:t>
                      </m:r>
                    </m:oMath>
                  </m:oMathPara>
                </a14:m>
                <a:endParaRPr sz="2500" dirty="0"/>
              </a:p>
            </p:txBody>
          </p:sp>
        </mc:Choice>
        <mc:Fallback xmlns="">
          <p:sp>
            <p:nvSpPr>
              <p:cNvPr id="4" name="Equation">
                <a:extLst>
                  <a:ext uri="{FF2B5EF4-FFF2-40B4-BE49-F238E27FC236}">
                    <a16:creationId xmlns:a16="http://schemas.microsoft.com/office/drawing/2014/main" id="{C1414B2E-2B35-C7B9-A93E-1DC9C730D35A}"/>
                  </a:ext>
                </a:extLst>
              </p:cNvPr>
              <p:cNvSpPr txBox="1">
                <a:spLocks noRot="1" noChangeAspect="1" noMove="1" noResize="1" noEditPoints="1" noAdjustHandles="1" noChangeArrowheads="1" noChangeShapeType="1" noTextEdit="1"/>
              </p:cNvSpPr>
              <p:nvPr/>
            </p:nvSpPr>
            <p:spPr>
              <a:xfrm>
                <a:off x="2265528" y="2014958"/>
                <a:ext cx="7151427" cy="760978"/>
              </a:xfrm>
              <a:prstGeom prst="rect">
                <a:avLst/>
              </a:prstGeom>
              <a:blipFill>
                <a:blip r:embed="rId3"/>
                <a:stretch>
                  <a:fillRect b="-9836"/>
                </a:stretch>
              </a:blipFill>
              <a:ln w="12700">
                <a:miter lim="400000"/>
              </a:ln>
            </p:spPr>
            <p:txBody>
              <a:bodyPr/>
              <a:lstStyle/>
              <a:p>
                <a:r>
                  <a:rPr lang="en-US">
                    <a:noFill/>
                  </a:rPr>
                  <a:t> </a:t>
                </a:r>
              </a:p>
            </p:txBody>
          </p:sp>
        </mc:Fallback>
      </mc:AlternateContent>
      <p:cxnSp>
        <p:nvCxnSpPr>
          <p:cNvPr id="24" name="Straight Connector 23">
            <a:extLst>
              <a:ext uri="{FF2B5EF4-FFF2-40B4-BE49-F238E27FC236}">
                <a16:creationId xmlns:a16="http://schemas.microsoft.com/office/drawing/2014/main" id="{C6A20CE0-AEEF-F5D5-B748-2A304C4107A9}"/>
              </a:ext>
            </a:extLst>
          </p:cNvPr>
          <p:cNvCxnSpPr>
            <a:cxnSpLocks/>
          </p:cNvCxnSpPr>
          <p:nvPr/>
        </p:nvCxnSpPr>
        <p:spPr>
          <a:xfrm>
            <a:off x="430905" y="1816897"/>
            <a:ext cx="11107946" cy="0"/>
          </a:xfrm>
          <a:prstGeom prst="line">
            <a:avLst/>
          </a:prstGeom>
          <a:ln w="25400" cmpd="sng">
            <a:solidFill>
              <a:schemeClr val="bg1">
                <a:lumMod val="85000"/>
              </a:schemeClr>
            </a:solidFill>
            <a:prstDash val="sys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Equation">
                <a:extLst>
                  <a:ext uri="{FF2B5EF4-FFF2-40B4-BE49-F238E27FC236}">
                    <a16:creationId xmlns:a16="http://schemas.microsoft.com/office/drawing/2014/main" id="{13DD9405-9E1D-B45A-EF50-438112FC8596}"/>
                  </a:ext>
                </a:extLst>
              </p:cNvPr>
              <p:cNvSpPr txBox="1"/>
              <p:nvPr/>
            </p:nvSpPr>
            <p:spPr>
              <a:xfrm>
                <a:off x="2734165" y="2936606"/>
                <a:ext cx="7151427" cy="760978"/>
              </a:xfrm>
              <a:prstGeom prst="rect">
                <a:avLst/>
              </a:prstGeom>
              <a:ln w="12700">
                <a:miter lim="400000"/>
              </a:ln>
            </p:spPr>
            <p:txBody>
              <a:bodyPr wrap="square" lIns="0" tIns="0" rIns="0" bIns="0">
                <a:spAutoFit/>
              </a:bodyPr>
              <a:lstStyle/>
              <a:p>
                <a:pPr defTabSz="342900" latinLnBrk="1">
                  <a:defRPr sz="1800">
                    <a:solidFill>
                      <a:srgbClr val="000000"/>
                    </a:solidFill>
                  </a:defRPr>
                </a:pPr>
                <a14:m>
                  <m:oMathPara xmlns:m="http://schemas.openxmlformats.org/officeDocument/2006/math">
                    <m:oMathParaPr>
                      <m:jc m:val="centerGroup"/>
                    </m:oMathParaPr>
                    <m:oMath xmlns:m="http://schemas.openxmlformats.org/officeDocument/2006/math">
                      <m:r>
                        <a:rPr lang="en-US" sz="2500" i="1" smtClean="0">
                          <a:solidFill>
                            <a:srgbClr val="000000"/>
                          </a:solidFill>
                          <a:latin typeface="Cambria Math" panose="02040503050406030204" pitchFamily="18" charset="0"/>
                        </a:rPr>
                        <m:t>𝐹</m:t>
                      </m:r>
                      <m:r>
                        <a:rPr lang="en-US" sz="2500" b="0" i="1" baseline="-25000" smtClean="0">
                          <a:solidFill>
                            <a:srgbClr val="000000"/>
                          </a:solidFill>
                          <a:latin typeface="Cambria Math" panose="02040503050406030204" pitchFamily="18" charset="0"/>
                        </a:rPr>
                        <m:t>𝑘𝑖</m:t>
                      </m:r>
                      <m:limUpp>
                        <m:limUppPr>
                          <m:ctrlPr>
                            <a:rPr lang="ar-AE" sz="2500" i="1">
                              <a:solidFill>
                                <a:srgbClr val="000000"/>
                              </a:solidFill>
                              <a:latin typeface="Cambria Math" panose="02040503050406030204" pitchFamily="18" charset="0"/>
                            </a:rPr>
                          </m:ctrlPr>
                        </m:limUppPr>
                        <m:e>
                          <m:r>
                            <a:rPr lang="en-US" sz="2500" b="0" i="1" smtClean="0">
                              <a:solidFill>
                                <a:srgbClr val="000000"/>
                              </a:solidFill>
                              <a:latin typeface="Cambria Math" panose="02040503050406030204" pitchFamily="18" charset="0"/>
                            </a:rPr>
                            <m:t>=</m:t>
                          </m:r>
                          <m:limLow>
                            <m:limLowPr>
                              <m:ctrlPr>
                                <a:rPr lang="ar-AE" sz="2500" i="1">
                                  <a:solidFill>
                                    <a:srgbClr val="000000"/>
                                  </a:solidFill>
                                  <a:latin typeface="Cambria Math" panose="02040503050406030204" pitchFamily="18" charset="0"/>
                                </a:rPr>
                              </m:ctrlPr>
                            </m:limLowPr>
                            <m:e>
                              <m:r>
                                <a:rPr lang="ar-AE" sz="2500" i="1">
                                  <a:solidFill>
                                    <a:srgbClr val="000000"/>
                                  </a:solidFill>
                                  <a:latin typeface="Cambria Math" panose="02040503050406030204" pitchFamily="18" charset="0"/>
                                </a:rPr>
                                <m:t>∑</m:t>
                              </m:r>
                            </m:e>
                            <m:lim>
                              <m:r>
                                <a:rPr lang="ar-AE" sz="2500" i="1">
                                  <a:solidFill>
                                    <a:srgbClr val="000000"/>
                                  </a:solidFill>
                                  <a:latin typeface="Cambria Math" panose="02040503050406030204" pitchFamily="18" charset="0"/>
                                </a:rPr>
                                <m:t>𝑚</m:t>
                              </m:r>
                              <m:r>
                                <a:rPr lang="ar-AE" sz="2500" i="1">
                                  <a:solidFill>
                                    <a:srgbClr val="000000"/>
                                  </a:solidFill>
                                  <a:latin typeface="Cambria Math" panose="02040503050406030204" pitchFamily="18" charset="0"/>
                                </a:rPr>
                                <m:t>=1</m:t>
                              </m:r>
                            </m:lim>
                          </m:limLow>
                        </m:e>
                        <m:lim>
                          <m:r>
                            <a:rPr lang="en-US" sz="2500" b="0" i="1" smtClean="0">
                              <a:solidFill>
                                <a:srgbClr val="000000"/>
                              </a:solidFill>
                              <a:latin typeface="Cambria Math" panose="02040503050406030204" pitchFamily="18" charset="0"/>
                            </a:rPr>
                            <m:t>      </m:t>
                          </m:r>
                          <m:r>
                            <a:rPr lang="ar-AE" sz="2500" i="1">
                              <a:solidFill>
                                <a:srgbClr val="000000"/>
                              </a:solidFill>
                              <a:latin typeface="Cambria Math" panose="02040503050406030204" pitchFamily="18" charset="0"/>
                            </a:rPr>
                            <m:t>𝑀</m:t>
                          </m:r>
                        </m:lim>
                      </m:limUpp>
                      <m:r>
                        <a:rPr lang="en-US" sz="2500" i="1" smtClean="0">
                          <a:solidFill>
                            <a:srgbClr val="000000"/>
                          </a:solidFill>
                          <a:latin typeface="Cambria Math" panose="02040503050406030204" pitchFamily="18" charset="0"/>
                        </a:rPr>
                        <m:t>𝑈</m:t>
                      </m:r>
                      <m:r>
                        <a:rPr lang="en-US" sz="2500" b="0" i="1" baseline="-25000" smtClean="0">
                          <a:solidFill>
                            <a:srgbClr val="000000"/>
                          </a:solidFill>
                          <a:latin typeface="Cambria Math" panose="02040503050406030204" pitchFamily="18" charset="0"/>
                        </a:rPr>
                        <m:t>𝑘𝑚</m:t>
                      </m:r>
                      <m:r>
                        <a:rPr lang="en-US" sz="2500" i="1">
                          <a:solidFill>
                            <a:srgbClr val="000000"/>
                          </a:solidFill>
                          <a:latin typeface="Cambria Math" panose="02040503050406030204" pitchFamily="18" charset="0"/>
                        </a:rPr>
                        <m:t>𝛴</m:t>
                      </m:r>
                      <m:r>
                        <a:rPr lang="en-US" sz="2500" b="0" i="1" baseline="-25000" smtClean="0">
                          <a:solidFill>
                            <a:srgbClr val="000000"/>
                          </a:solidFill>
                          <a:latin typeface="Cambria Math" panose="02040503050406030204" pitchFamily="18" charset="0"/>
                        </a:rPr>
                        <m:t>𝑚𝑚</m:t>
                      </m:r>
                      <m:r>
                        <a:rPr lang="en-US" sz="2500" i="1" smtClean="0">
                          <a:solidFill>
                            <a:srgbClr val="000000"/>
                          </a:solidFill>
                          <a:latin typeface="Cambria Math" panose="02040503050406030204" pitchFamily="18" charset="0"/>
                        </a:rPr>
                        <m:t>𝑉</m:t>
                      </m:r>
                      <m:r>
                        <a:rPr lang="en-US" sz="2500" b="0" i="1" baseline="-25000" smtClean="0">
                          <a:solidFill>
                            <a:srgbClr val="000000"/>
                          </a:solidFill>
                          <a:latin typeface="Cambria Math" panose="02040503050406030204" pitchFamily="18" charset="0"/>
                        </a:rPr>
                        <m:t>𝑖𝑚</m:t>
                      </m:r>
                    </m:oMath>
                  </m:oMathPara>
                </a14:m>
                <a:endParaRPr sz="2500" baseline="-25000" dirty="0"/>
              </a:p>
            </p:txBody>
          </p:sp>
        </mc:Choice>
        <mc:Fallback xmlns="">
          <p:sp>
            <p:nvSpPr>
              <p:cNvPr id="3" name="Equation">
                <a:extLst>
                  <a:ext uri="{FF2B5EF4-FFF2-40B4-BE49-F238E27FC236}">
                    <a16:creationId xmlns:a16="http://schemas.microsoft.com/office/drawing/2014/main" id="{13DD9405-9E1D-B45A-EF50-438112FC8596}"/>
                  </a:ext>
                </a:extLst>
              </p:cNvPr>
              <p:cNvSpPr txBox="1">
                <a:spLocks noRot="1" noChangeAspect="1" noMove="1" noResize="1" noEditPoints="1" noAdjustHandles="1" noChangeArrowheads="1" noChangeShapeType="1" noTextEdit="1"/>
              </p:cNvSpPr>
              <p:nvPr/>
            </p:nvSpPr>
            <p:spPr>
              <a:xfrm>
                <a:off x="2734165" y="2936606"/>
                <a:ext cx="7151427" cy="760978"/>
              </a:xfrm>
              <a:prstGeom prst="rect">
                <a:avLst/>
              </a:prstGeom>
              <a:blipFill>
                <a:blip r:embed="rId4"/>
                <a:stretch>
                  <a:fillRect t="-4918" b="-8197"/>
                </a:stretch>
              </a:blipFill>
              <a:ln w="12700">
                <a:miter lim="400000"/>
              </a:ln>
            </p:spPr>
            <p:txBody>
              <a:bodyPr/>
              <a:lstStyle/>
              <a:p>
                <a:r>
                  <a:rPr lang="en-US">
                    <a:noFill/>
                  </a:rPr>
                  <a:t> </a:t>
                </a:r>
              </a:p>
            </p:txBody>
          </p:sp>
        </mc:Fallback>
      </mc:AlternateContent>
      <p:sp>
        <p:nvSpPr>
          <p:cNvPr id="7" name="TextBox 6">
            <a:extLst>
              <a:ext uri="{FF2B5EF4-FFF2-40B4-BE49-F238E27FC236}">
                <a16:creationId xmlns:a16="http://schemas.microsoft.com/office/drawing/2014/main" id="{B4C53867-31A4-1FEF-EAAE-3E68CF4D208E}"/>
              </a:ext>
            </a:extLst>
          </p:cNvPr>
          <p:cNvSpPr txBox="1"/>
          <p:nvPr/>
        </p:nvSpPr>
        <p:spPr>
          <a:xfrm>
            <a:off x="1767375" y="2180003"/>
            <a:ext cx="689882" cy="430887"/>
          </a:xfrm>
          <a:prstGeom prst="rect">
            <a:avLst/>
          </a:prstGeom>
          <a:noFill/>
        </p:spPr>
        <p:txBody>
          <a:bodyPr wrap="square">
            <a:spAutoFit/>
          </a:bodyPr>
          <a:lstStyle/>
          <a:p>
            <a:r>
              <a:rPr lang="en-US" sz="2200" dirty="0"/>
              <a:t>KL</a:t>
            </a:r>
          </a:p>
        </p:txBody>
      </p:sp>
      <p:sp>
        <p:nvSpPr>
          <p:cNvPr id="13" name="TextBox 12">
            <a:extLst>
              <a:ext uri="{FF2B5EF4-FFF2-40B4-BE49-F238E27FC236}">
                <a16:creationId xmlns:a16="http://schemas.microsoft.com/office/drawing/2014/main" id="{B94554F5-0BDC-F46B-994E-4574A871FE1C}"/>
              </a:ext>
            </a:extLst>
          </p:cNvPr>
          <p:cNvSpPr txBox="1"/>
          <p:nvPr/>
        </p:nvSpPr>
        <p:spPr>
          <a:xfrm>
            <a:off x="3449218" y="3931848"/>
            <a:ext cx="892999" cy="430887"/>
          </a:xfrm>
          <a:prstGeom prst="rect">
            <a:avLst/>
          </a:prstGeom>
          <a:noFill/>
        </p:spPr>
        <p:txBody>
          <a:bodyPr wrap="square">
            <a:spAutoFit/>
          </a:bodyPr>
          <a:lstStyle/>
          <a:p>
            <a:r>
              <a:rPr lang="en-US" sz="2200" dirty="0"/>
              <a:t>SVD</a:t>
            </a:r>
          </a:p>
        </p:txBody>
      </p:sp>
      <mc:AlternateContent xmlns:mc="http://schemas.openxmlformats.org/markup-compatibility/2006" xmlns:a14="http://schemas.microsoft.com/office/drawing/2010/main">
        <mc:Choice Requires="a14">
          <p:sp>
            <p:nvSpPr>
              <p:cNvPr id="14" name="Equation">
                <a:extLst>
                  <a:ext uri="{FF2B5EF4-FFF2-40B4-BE49-F238E27FC236}">
                    <a16:creationId xmlns:a16="http://schemas.microsoft.com/office/drawing/2014/main" id="{D22CC736-4D0B-761C-A744-775C43211EF4}"/>
                  </a:ext>
                </a:extLst>
              </p:cNvPr>
              <p:cNvSpPr txBox="1"/>
              <p:nvPr/>
            </p:nvSpPr>
            <p:spPr>
              <a:xfrm>
                <a:off x="2265527" y="3924531"/>
                <a:ext cx="7151427" cy="375872"/>
              </a:xfrm>
              <a:prstGeom prst="rect">
                <a:avLst/>
              </a:prstGeom>
              <a:ln w="12700">
                <a:miter lim="400000"/>
              </a:ln>
            </p:spPr>
            <p:txBody>
              <a:bodyPr wrap="square" lIns="0" tIns="0" rIns="0" bIns="0">
                <a:spAutoFit/>
              </a:bodyPr>
              <a:lstStyle/>
              <a:p>
                <a:pPr defTabSz="342900" latinLnBrk="1">
                  <a:defRPr sz="1800">
                    <a:solidFill>
                      <a:srgbClr val="000000"/>
                    </a:solidFill>
                  </a:defRPr>
                </a:pPr>
                <a14:m>
                  <m:oMathPara xmlns:m="http://schemas.openxmlformats.org/officeDocument/2006/math">
                    <m:oMathParaPr>
                      <m:jc m:val="centerGroup"/>
                    </m:oMathParaPr>
                    <m:oMath xmlns:m="http://schemas.openxmlformats.org/officeDocument/2006/math">
                      <m:r>
                        <a:rPr lang="en-US" sz="2500" i="1" smtClean="0">
                          <a:solidFill>
                            <a:srgbClr val="000000"/>
                          </a:solidFill>
                          <a:latin typeface="Cambria Math" panose="02040503050406030204" pitchFamily="18" charset="0"/>
                        </a:rPr>
                        <m:t>𝐹</m:t>
                      </m:r>
                      <m:limUpp>
                        <m:limUppPr>
                          <m:ctrlPr>
                            <a:rPr lang="ar-AE" sz="2500" i="1">
                              <a:solidFill>
                                <a:srgbClr val="000000"/>
                              </a:solidFill>
                              <a:latin typeface="Cambria Math" panose="02040503050406030204" pitchFamily="18" charset="0"/>
                            </a:rPr>
                          </m:ctrlPr>
                        </m:limUppPr>
                        <m:e>
                          <m:r>
                            <a:rPr lang="en-US" sz="2500" b="0" i="1" smtClean="0">
                              <a:solidFill>
                                <a:srgbClr val="000000"/>
                              </a:solidFill>
                              <a:latin typeface="Cambria Math" panose="02040503050406030204" pitchFamily="18" charset="0"/>
                            </a:rPr>
                            <m:t>=</m:t>
                          </m:r>
                        </m:e>
                        <m:lim>
                          <m:r>
                            <a:rPr lang="en-US" sz="2500" b="0" i="1" smtClean="0">
                              <a:solidFill>
                                <a:srgbClr val="000000"/>
                              </a:solidFill>
                              <a:latin typeface="Cambria Math" panose="02040503050406030204" pitchFamily="18" charset="0"/>
                            </a:rPr>
                            <m:t> </m:t>
                          </m:r>
                        </m:lim>
                      </m:limUpp>
                      <m:r>
                        <a:rPr lang="en-US" sz="2500" i="1" smtClean="0">
                          <a:solidFill>
                            <a:srgbClr val="000000"/>
                          </a:solidFill>
                          <a:latin typeface="Cambria Math" panose="02040503050406030204" pitchFamily="18" charset="0"/>
                        </a:rPr>
                        <m:t>𝑈</m:t>
                      </m:r>
                      <m:r>
                        <a:rPr lang="en-US" sz="2500" b="0" i="1" smtClean="0">
                          <a:solidFill>
                            <a:srgbClr val="000000"/>
                          </a:solidFill>
                          <a:latin typeface="Cambria Math" panose="02040503050406030204" pitchFamily="18" charset="0"/>
                        </a:rPr>
                        <m:t> </m:t>
                      </m:r>
                      <m:r>
                        <a:rPr lang="en-US" sz="2500" i="1">
                          <a:solidFill>
                            <a:srgbClr val="000000"/>
                          </a:solidFill>
                          <a:latin typeface="Cambria Math" panose="02040503050406030204" pitchFamily="18" charset="0"/>
                        </a:rPr>
                        <m:t>𝛴</m:t>
                      </m:r>
                      <m:r>
                        <a:rPr lang="en-US" sz="2500" b="0" i="1" smtClean="0">
                          <a:solidFill>
                            <a:srgbClr val="000000"/>
                          </a:solidFill>
                          <a:latin typeface="Cambria Math" panose="02040503050406030204" pitchFamily="18" charset="0"/>
                        </a:rPr>
                        <m:t> </m:t>
                      </m:r>
                      <m:r>
                        <a:rPr lang="en-US" sz="2500" i="1" smtClean="0">
                          <a:solidFill>
                            <a:srgbClr val="000000"/>
                          </a:solidFill>
                          <a:latin typeface="Cambria Math" panose="02040503050406030204" pitchFamily="18" charset="0"/>
                        </a:rPr>
                        <m:t>𝑉</m:t>
                      </m:r>
                      <m:r>
                        <a:rPr lang="en-US" sz="2500" b="0" i="1" baseline="30000" smtClean="0">
                          <a:solidFill>
                            <a:srgbClr val="000000"/>
                          </a:solidFill>
                          <a:latin typeface="Cambria Math" panose="02040503050406030204" pitchFamily="18" charset="0"/>
                        </a:rPr>
                        <m:t>𝑇</m:t>
                      </m:r>
                    </m:oMath>
                  </m:oMathPara>
                </a14:m>
                <a:endParaRPr sz="2500" baseline="30000" dirty="0"/>
              </a:p>
            </p:txBody>
          </p:sp>
        </mc:Choice>
        <mc:Fallback xmlns="">
          <p:sp>
            <p:nvSpPr>
              <p:cNvPr id="14" name="Equation">
                <a:extLst>
                  <a:ext uri="{FF2B5EF4-FFF2-40B4-BE49-F238E27FC236}">
                    <a16:creationId xmlns:a16="http://schemas.microsoft.com/office/drawing/2014/main" id="{D22CC736-4D0B-761C-A744-775C43211EF4}"/>
                  </a:ext>
                </a:extLst>
              </p:cNvPr>
              <p:cNvSpPr txBox="1">
                <a:spLocks noRot="1" noChangeAspect="1" noMove="1" noResize="1" noEditPoints="1" noAdjustHandles="1" noChangeArrowheads="1" noChangeShapeType="1" noTextEdit="1"/>
              </p:cNvSpPr>
              <p:nvPr/>
            </p:nvSpPr>
            <p:spPr>
              <a:xfrm>
                <a:off x="2265527" y="3924531"/>
                <a:ext cx="7151427" cy="375872"/>
              </a:xfrm>
              <a:prstGeom prst="rect">
                <a:avLst/>
              </a:prstGeom>
              <a:blipFill>
                <a:blip r:embed="rId5"/>
                <a:stretch>
                  <a:fillRect t="-40000" b="-43333"/>
                </a:stretch>
              </a:blipFill>
              <a:ln w="12700">
                <a:miter lim="400000"/>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F4C04A8-0931-BB75-956B-7F8D7C4F166E}"/>
                  </a:ext>
                </a:extLst>
              </p:cNvPr>
              <p:cNvSpPr txBox="1"/>
              <p:nvPr/>
            </p:nvSpPr>
            <p:spPr>
              <a:xfrm>
                <a:off x="430905" y="4744816"/>
                <a:ext cx="11357083" cy="1446550"/>
              </a:xfrm>
              <a:prstGeom prst="rect">
                <a:avLst/>
              </a:prstGeom>
              <a:noFill/>
            </p:spPr>
            <p:txBody>
              <a:bodyPr wrap="none" rtlCol="0">
                <a:spAutoFit/>
              </a:bodyPr>
              <a:lstStyle/>
              <a:p>
                <a:pPr algn="l"/>
                <a:r>
                  <a:rPr lang="en-US" sz="2200" dirty="0" err="1">
                    <a:solidFill>
                      <a:schemeClr val="tx1">
                        <a:lumMod val="75000"/>
                        <a:lumOff val="25000"/>
                      </a:schemeClr>
                    </a:solidFill>
                    <a:latin typeface="Arial" panose="020B0604020202020204" pitchFamily="34" charset="0"/>
                    <a:cs typeface="Arial" panose="020B0604020202020204" pitchFamily="34" charset="0"/>
                  </a:rPr>
                  <a:t>Karhunen-Loève</a:t>
                </a:r>
                <a:r>
                  <a:rPr lang="en-US" sz="2200" dirty="0">
                    <a:solidFill>
                      <a:schemeClr val="tx1">
                        <a:lumMod val="75000"/>
                        <a:lumOff val="25000"/>
                      </a:schemeClr>
                    </a:solidFill>
                    <a:latin typeface="Arial" panose="020B0604020202020204" pitchFamily="34" charset="0"/>
                    <a:cs typeface="Arial" panose="020B0604020202020204" pitchFamily="34" charset="0"/>
                  </a:rPr>
                  <a:t> expansion </a:t>
                </a:r>
              </a:p>
              <a:p>
                <a:pPr algn="l"/>
                <a:r>
                  <a:rPr lang="en-US" sz="2200" dirty="0">
                    <a:solidFill>
                      <a:schemeClr val="tx1">
                        <a:lumMod val="75000"/>
                        <a:lumOff val="25000"/>
                      </a:schemeClr>
                    </a:solidFill>
                    <a:latin typeface="Arial" panose="020B0604020202020204" pitchFamily="34" charset="0"/>
                    <a:cs typeface="Arial" panose="020B0604020202020204" pitchFamily="34" charset="0"/>
                  </a:rPr>
                  <a:t>-–  is centralized (first subtract the mean)</a:t>
                </a:r>
              </a:p>
              <a:p>
                <a:pPr algn="l"/>
                <a:r>
                  <a:rPr lang="en-US" sz="2200" dirty="0">
                    <a:solidFill>
                      <a:schemeClr val="tx1">
                        <a:lumMod val="75000"/>
                        <a:lumOff val="25000"/>
                      </a:schemeClr>
                    </a:solidFill>
                    <a:latin typeface="Arial" panose="020B0604020202020204" pitchFamily="34" charset="0"/>
                    <a:cs typeface="Arial" panose="020B0604020202020204" pitchFamily="34" charset="0"/>
                  </a:rPr>
                  <a:t>-–  often comes with the continuous form</a:t>
                </a:r>
              </a:p>
              <a:p>
                <a:pPr algn="l"/>
                <a:r>
                  <a:rPr lang="en-US" sz="2200" dirty="0">
                    <a:solidFill>
                      <a:schemeClr val="tx1">
                        <a:lumMod val="75000"/>
                        <a:lumOff val="25000"/>
                      </a:schemeClr>
                    </a:solidFill>
                    <a:latin typeface="Arial" panose="020B0604020202020204" pitchFamily="34" charset="0"/>
                    <a:cs typeface="Arial" panose="020B0604020202020204" pitchFamily="34" charset="0"/>
                  </a:rPr>
                  <a:t>-–  has random variable interpretation for the latent features (aka left singular vectors) </a:t>
                </a:r>
                <a14:m>
                  <m:oMath xmlns:m="http://schemas.openxmlformats.org/officeDocument/2006/math">
                    <m:sSub>
                      <m:sSubPr>
                        <m:ctrlPr>
                          <a:rPr lang="ar-AE" sz="2200" i="1" smtClean="0">
                            <a:solidFill>
                              <a:srgbClr val="000000"/>
                            </a:solidFill>
                            <a:latin typeface="Cambria Math" panose="02040503050406030204" pitchFamily="18" charset="0"/>
                          </a:rPr>
                        </m:ctrlPr>
                      </m:sSubPr>
                      <m:e>
                        <m:r>
                          <a:rPr lang="ar-AE" sz="2200" i="1">
                            <a:solidFill>
                              <a:srgbClr val="000000"/>
                            </a:solidFill>
                            <a:latin typeface="Cambria Math" panose="02040503050406030204" pitchFamily="18" charset="0"/>
                          </a:rPr>
                          <m:t>𝜉</m:t>
                        </m:r>
                      </m:e>
                      <m:sub>
                        <m:r>
                          <a:rPr lang="ar-AE" sz="2200" i="1">
                            <a:solidFill>
                              <a:srgbClr val="000000"/>
                            </a:solidFill>
                            <a:latin typeface="Cambria Math" panose="02040503050406030204" pitchFamily="18" charset="0"/>
                          </a:rPr>
                          <m:t>𝑚</m:t>
                        </m:r>
                      </m:sub>
                    </m:sSub>
                  </m:oMath>
                </a14:m>
                <a:r>
                  <a:rPr lang="en-US" sz="2200" dirty="0">
                    <a:solidFill>
                      <a:schemeClr val="tx1">
                        <a:lumMod val="75000"/>
                        <a:lumOff val="25000"/>
                      </a:schemeClr>
                    </a:solidFill>
                    <a:latin typeface="Arial" panose="020B0604020202020204" pitchFamily="34" charset="0"/>
                    <a:cs typeface="Arial" panose="020B0604020202020204" pitchFamily="34" charset="0"/>
                  </a:rPr>
                  <a:t> </a:t>
                </a:r>
              </a:p>
            </p:txBody>
          </p:sp>
        </mc:Choice>
        <mc:Fallback xmlns="">
          <p:sp>
            <p:nvSpPr>
              <p:cNvPr id="20" name="TextBox 19">
                <a:extLst>
                  <a:ext uri="{FF2B5EF4-FFF2-40B4-BE49-F238E27FC236}">
                    <a16:creationId xmlns:a16="http://schemas.microsoft.com/office/drawing/2014/main" id="{0F4C04A8-0931-BB75-956B-7F8D7C4F166E}"/>
                  </a:ext>
                </a:extLst>
              </p:cNvPr>
              <p:cNvSpPr txBox="1">
                <a:spLocks noRot="1" noChangeAspect="1" noMove="1" noResize="1" noEditPoints="1" noAdjustHandles="1" noChangeArrowheads="1" noChangeShapeType="1" noTextEdit="1"/>
              </p:cNvSpPr>
              <p:nvPr/>
            </p:nvSpPr>
            <p:spPr>
              <a:xfrm>
                <a:off x="430905" y="4744816"/>
                <a:ext cx="11357083" cy="1446550"/>
              </a:xfrm>
              <a:prstGeom prst="rect">
                <a:avLst/>
              </a:prstGeom>
              <a:blipFill>
                <a:blip r:embed="rId6"/>
                <a:stretch>
                  <a:fillRect l="-782" t="-2609" b="-7826"/>
                </a:stretch>
              </a:blipFill>
            </p:spPr>
            <p:txBody>
              <a:bodyPr/>
              <a:lstStyle/>
              <a:p>
                <a:r>
                  <a:rPr lang="en-US">
                    <a:noFill/>
                  </a:rPr>
                  <a:t> </a:t>
                </a:r>
              </a:p>
            </p:txBody>
          </p:sp>
        </mc:Fallback>
      </mc:AlternateContent>
    </p:spTree>
    <p:extLst>
      <p:ext uri="{BB962C8B-B14F-4D97-AF65-F5344CB8AC3E}">
        <p14:creationId xmlns:p14="http://schemas.microsoft.com/office/powerpoint/2010/main" val="18052105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8CC2804E-AF82-60EF-5384-90654FFD1E07}"/>
              </a:ext>
            </a:extLst>
          </p:cNvPr>
          <p:cNvSpPr>
            <a:spLocks noGrp="1"/>
          </p:cNvSpPr>
          <p:nvPr>
            <p:ph type="title"/>
          </p:nvPr>
        </p:nvSpPr>
        <p:spPr>
          <a:xfrm>
            <a:off x="612817" y="1154746"/>
            <a:ext cx="11394125" cy="978853"/>
          </a:xfrm>
        </p:spPr>
        <p:txBody>
          <a:bodyPr/>
          <a:lstStyle/>
          <a:p>
            <a:r>
              <a:rPr lang="en-US" dirty="0"/>
              <a:t>KL+NN = reduced dimensional spatio-temporal surrogate</a:t>
            </a:r>
          </a:p>
        </p:txBody>
      </p:sp>
      <p:sp>
        <p:nvSpPr>
          <p:cNvPr id="5" name="Slide Number Placeholder 4">
            <a:extLst>
              <a:ext uri="{FF2B5EF4-FFF2-40B4-BE49-F238E27FC236}">
                <a16:creationId xmlns:a16="http://schemas.microsoft.com/office/drawing/2014/main" id="{D631E7C5-C0B4-A1F4-BAFD-4694BA1C1E25}"/>
              </a:ext>
            </a:extLst>
          </p:cNvPr>
          <p:cNvSpPr>
            <a:spLocks noGrp="1"/>
          </p:cNvSpPr>
          <p:nvPr>
            <p:ph type="sldNum" sz="quarter" idx="12"/>
          </p:nvPr>
        </p:nvSpPr>
        <p:spPr/>
        <p:txBody>
          <a:bodyPr/>
          <a:lstStyle/>
          <a:p>
            <a:fld id="{6078145F-DD4D-194F-AAD8-F6593843D0CB}" type="slidenum">
              <a:rPr lang="en-US" smtClean="0"/>
              <a:t>8</a:t>
            </a:fld>
            <a:endParaRPr lang="en-US"/>
          </a:p>
        </p:txBody>
      </p:sp>
      <p:grpSp>
        <p:nvGrpSpPr>
          <p:cNvPr id="29" name="Group 28">
            <a:extLst>
              <a:ext uri="{FF2B5EF4-FFF2-40B4-BE49-F238E27FC236}">
                <a16:creationId xmlns:a16="http://schemas.microsoft.com/office/drawing/2014/main" id="{B641AFFD-8D31-7A22-62AA-69C92A041408}"/>
              </a:ext>
            </a:extLst>
          </p:cNvPr>
          <p:cNvGrpSpPr/>
          <p:nvPr/>
        </p:nvGrpSpPr>
        <p:grpSpPr>
          <a:xfrm>
            <a:off x="325708" y="1757434"/>
            <a:ext cx="11346067" cy="967838"/>
            <a:chOff x="325708" y="1675546"/>
            <a:chExt cx="11346067" cy="967838"/>
          </a:xfrm>
        </p:grpSpPr>
        <p:sp>
          <p:nvSpPr>
            <p:cNvPr id="28" name="Rounded Rectangle 27">
              <a:extLst>
                <a:ext uri="{FF2B5EF4-FFF2-40B4-BE49-F238E27FC236}">
                  <a16:creationId xmlns:a16="http://schemas.microsoft.com/office/drawing/2014/main" id="{545C1A9D-C651-0C30-D1F1-B5E6F4FB11B5}"/>
                </a:ext>
              </a:extLst>
            </p:cNvPr>
            <p:cNvSpPr/>
            <p:nvPr/>
          </p:nvSpPr>
          <p:spPr>
            <a:xfrm>
              <a:off x="325708" y="1675546"/>
              <a:ext cx="11346067" cy="967838"/>
            </a:xfrm>
            <a:prstGeom prst="roundRect">
              <a:avLst/>
            </a:prstGeom>
            <a:solidFill>
              <a:schemeClr val="accent3">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mc:AlternateContent xmlns:mc="http://schemas.openxmlformats.org/markup-compatibility/2006" xmlns:a14="http://schemas.microsoft.com/office/drawing/2010/main">
          <mc:Choice Requires="a14">
            <p:sp>
              <p:nvSpPr>
                <p:cNvPr id="7" name="The goal is still to construct a surrogate with respect to…">
                  <a:extLst>
                    <a:ext uri="{FF2B5EF4-FFF2-40B4-BE49-F238E27FC236}">
                      <a16:creationId xmlns:a16="http://schemas.microsoft.com/office/drawing/2014/main" id="{DDD7DED9-5458-3BA7-192D-B4506CA685FF}"/>
                    </a:ext>
                  </a:extLst>
                </p:cNvPr>
                <p:cNvSpPr txBox="1"/>
                <p:nvPr/>
              </p:nvSpPr>
              <p:spPr>
                <a:xfrm>
                  <a:off x="418303" y="1795561"/>
                  <a:ext cx="11160879" cy="715581"/>
                </a:xfrm>
                <a:prstGeom prst="rect">
                  <a:avLst/>
                </a:prstGeom>
                <a:ln w="12700">
                  <a:miter lim="400000"/>
                </a:ln>
                <a:extLst>
                  <a:ext uri="{C572A759-6A51-4108-AA02-DFA0A04FC94B}">
                    <ma14:wrappingTextBoxFlag xmlns="" xmlns:m="http://schemas.openxmlformats.org/officeDocument/2006/math" xmlns:ma14="http://schemas.microsoft.com/office/mac/drawingml/2011/main" val="1"/>
                  </a:ext>
                </a:extLst>
              </p:spPr>
              <p:txBody>
                <a:bodyPr wrap="square" lIns="19050" tIns="19050" rIns="19050" bIns="19050" anchor="ctr">
                  <a:spAutoFit/>
                </a:bodyPr>
                <a:lstStyle/>
                <a:p>
                  <a:pPr algn="ctr">
                    <a:defRPr sz="3600">
                      <a:solidFill>
                        <a:srgbClr val="000000"/>
                      </a:solidFill>
                    </a:defRPr>
                  </a:pPr>
                  <a:r>
                    <a:rPr lang="en-US" sz="2200" dirty="0">
                      <a:latin typeface="Arial" panose="020B0604020202020204" pitchFamily="34" charset="0"/>
                      <a:cs typeface="Arial" panose="020B0604020202020204" pitchFamily="34" charset="0"/>
                    </a:rPr>
                    <a:t>The goal is to construct a surrogate with respect to uncertain parameters </a:t>
                  </a:r>
                  <a14:m>
                    <m:oMath xmlns:m="http://schemas.openxmlformats.org/officeDocument/2006/math">
                      <m:r>
                        <a:rPr lang="en-US" sz="2200" i="1">
                          <a:solidFill>
                            <a:srgbClr val="000000"/>
                          </a:solidFill>
                          <a:latin typeface="Cambria Math" panose="02040503050406030204" pitchFamily="18" charset="0"/>
                        </a:rPr>
                        <m:t>𝜆</m:t>
                      </m:r>
                    </m:oMath>
                  </a14:m>
                  <a:r>
                    <a:rPr lang="en-US" sz="2200" dirty="0">
                      <a:latin typeface="Arial" panose="020B0604020202020204" pitchFamily="34" charset="0"/>
                      <a:cs typeface="Arial" panose="020B0604020202020204" pitchFamily="34" charset="0"/>
                    </a:rPr>
                    <a:t>, such that </a:t>
                  </a:r>
                  <a14:m>
                    <m:oMath xmlns:m="http://schemas.openxmlformats.org/officeDocument/2006/math">
                      <m:r>
                        <a:rPr lang="en-US" sz="2200" i="1">
                          <a:solidFill>
                            <a:srgbClr val="000000"/>
                          </a:solidFill>
                          <a:latin typeface="Cambria Math" panose="02040503050406030204" pitchFamily="18" charset="0"/>
                        </a:rPr>
                        <m:t>𝑓</m:t>
                      </m:r>
                      <m:r>
                        <a:rPr lang="en-US" sz="2200" i="1">
                          <a:solidFill>
                            <a:srgbClr val="000000"/>
                          </a:solidFill>
                          <a:latin typeface="Cambria Math" panose="02040503050406030204" pitchFamily="18" charset="0"/>
                        </a:rPr>
                        <m:t>(</m:t>
                      </m:r>
                      <m:r>
                        <a:rPr lang="en-US" sz="2200" i="1">
                          <a:solidFill>
                            <a:srgbClr val="000000"/>
                          </a:solidFill>
                          <a:latin typeface="Cambria Math" panose="02040503050406030204" pitchFamily="18" charset="0"/>
                        </a:rPr>
                        <m:t>𝜆</m:t>
                      </m:r>
                      <m:r>
                        <a:rPr lang="en-US" sz="2200" i="1">
                          <a:solidFill>
                            <a:srgbClr val="000000"/>
                          </a:solidFill>
                          <a:latin typeface="Cambria Math" panose="02040503050406030204" pitchFamily="18" charset="0"/>
                        </a:rPr>
                        <m:t>;</m:t>
                      </m:r>
                      <m:sSub>
                        <m:sSubPr>
                          <m:ctrlPr>
                            <a:rPr lang="ar-AE" sz="2200" i="1">
                              <a:solidFill>
                                <a:srgbClr val="000000"/>
                              </a:solidFill>
                              <a:latin typeface="Cambria Math" panose="02040503050406030204" pitchFamily="18" charset="0"/>
                            </a:rPr>
                          </m:ctrlPr>
                        </m:sSubPr>
                        <m:e>
                          <m:r>
                            <a:rPr lang="ar-AE" sz="2200" i="1">
                              <a:solidFill>
                                <a:srgbClr val="000000"/>
                              </a:solidFill>
                              <a:latin typeface="Cambria Math" panose="02040503050406030204" pitchFamily="18" charset="0"/>
                            </a:rPr>
                            <m:t>𝑧</m:t>
                          </m:r>
                        </m:e>
                        <m:sub>
                          <m:r>
                            <a:rPr lang="ar-AE" sz="2200" i="1">
                              <a:solidFill>
                                <a:srgbClr val="000000"/>
                              </a:solidFill>
                              <a:latin typeface="Cambria Math" panose="02040503050406030204" pitchFamily="18" charset="0"/>
                            </a:rPr>
                            <m:t>𝑖</m:t>
                          </m:r>
                        </m:sub>
                      </m:sSub>
                      <m:r>
                        <a:rPr lang="en-US" sz="2200" i="1">
                          <a:solidFill>
                            <a:srgbClr val="000000"/>
                          </a:solidFill>
                          <a:latin typeface="Cambria Math" panose="02040503050406030204" pitchFamily="18" charset="0"/>
                        </a:rPr>
                        <m:t>)≈</m:t>
                      </m:r>
                      <m:sSub>
                        <m:sSubPr>
                          <m:ctrlPr>
                            <a:rPr lang="ar-AE" sz="2200" i="1">
                              <a:solidFill>
                                <a:srgbClr val="000000"/>
                              </a:solidFill>
                              <a:latin typeface="Cambria Math" panose="02040503050406030204" pitchFamily="18" charset="0"/>
                            </a:rPr>
                          </m:ctrlPr>
                        </m:sSubPr>
                        <m:e>
                          <m:r>
                            <a:rPr lang="ar-AE" sz="2200" i="1">
                              <a:solidFill>
                                <a:srgbClr val="000000"/>
                              </a:solidFill>
                              <a:latin typeface="Cambria Math" panose="02040503050406030204" pitchFamily="18" charset="0"/>
                            </a:rPr>
                            <m:t>𝑓</m:t>
                          </m:r>
                        </m:e>
                        <m:sub>
                          <m:r>
                            <a:rPr lang="ar-AE" sz="2200" i="1">
                              <a:solidFill>
                                <a:srgbClr val="000000"/>
                              </a:solidFill>
                              <a:latin typeface="Cambria Math" panose="02040503050406030204" pitchFamily="18" charset="0"/>
                            </a:rPr>
                            <m:t>𝑠</m:t>
                          </m:r>
                        </m:sub>
                      </m:sSub>
                      <m:r>
                        <a:rPr lang="ar-AE" sz="2200" i="1">
                          <a:solidFill>
                            <a:srgbClr val="000000"/>
                          </a:solidFill>
                          <a:latin typeface="Cambria Math" panose="02040503050406030204" pitchFamily="18" charset="0"/>
                        </a:rPr>
                        <m:t>(</m:t>
                      </m:r>
                      <m:r>
                        <a:rPr lang="ar-AE" sz="2200" i="1">
                          <a:solidFill>
                            <a:srgbClr val="000000"/>
                          </a:solidFill>
                          <a:latin typeface="Cambria Math" panose="02040503050406030204" pitchFamily="18" charset="0"/>
                        </a:rPr>
                        <m:t>𝜆</m:t>
                      </m:r>
                      <m:r>
                        <a:rPr lang="ar-AE" sz="2200" i="1">
                          <a:solidFill>
                            <a:srgbClr val="000000"/>
                          </a:solidFill>
                          <a:latin typeface="Cambria Math" panose="02040503050406030204" pitchFamily="18" charset="0"/>
                        </a:rPr>
                        <m:t>;</m:t>
                      </m:r>
                      <m:sSub>
                        <m:sSubPr>
                          <m:ctrlPr>
                            <a:rPr lang="ar-AE" sz="2200" i="1">
                              <a:solidFill>
                                <a:srgbClr val="000000"/>
                              </a:solidFill>
                              <a:latin typeface="Cambria Math" panose="02040503050406030204" pitchFamily="18" charset="0"/>
                            </a:rPr>
                          </m:ctrlPr>
                        </m:sSubPr>
                        <m:e>
                          <m:r>
                            <a:rPr lang="ar-AE" sz="2200" i="1">
                              <a:solidFill>
                                <a:srgbClr val="000000"/>
                              </a:solidFill>
                              <a:latin typeface="Cambria Math" panose="02040503050406030204" pitchFamily="18" charset="0"/>
                            </a:rPr>
                            <m:t>𝑧</m:t>
                          </m:r>
                        </m:e>
                        <m:sub>
                          <m:r>
                            <a:rPr lang="ar-AE" sz="2200" i="1">
                              <a:solidFill>
                                <a:srgbClr val="000000"/>
                              </a:solidFill>
                              <a:latin typeface="Cambria Math" panose="02040503050406030204" pitchFamily="18" charset="0"/>
                            </a:rPr>
                            <m:t>𝑖</m:t>
                          </m:r>
                        </m:sub>
                      </m:sSub>
                      <m:r>
                        <a:rPr lang="ar-AE" sz="2200" i="1">
                          <a:solidFill>
                            <a:srgbClr val="000000"/>
                          </a:solidFill>
                          <a:latin typeface="Cambria Math" panose="02040503050406030204" pitchFamily="18" charset="0"/>
                        </a:rPr>
                        <m:t>)</m:t>
                      </m:r>
                    </m:oMath>
                  </a14:m>
                  <a:r>
                    <a:rPr lang="ar-AE" sz="2200" dirty="0">
                      <a:latin typeface="Arial" panose="020B0604020202020204" pitchFamily="34" charset="0"/>
                      <a:cs typeface="Arial" panose="020B0604020202020204" pitchFamily="34" charset="0"/>
                    </a:rPr>
                    <a:t> </a:t>
                  </a:r>
                  <a:r>
                    <a:rPr lang="en-US" sz="2200" dirty="0">
                      <a:latin typeface="Arial" panose="020B0604020202020204" pitchFamily="34" charset="0"/>
                      <a:cs typeface="Arial" panose="020B0604020202020204" pitchFamily="34" charset="0"/>
                    </a:rPr>
                    <a:t>for all conditions </a:t>
                  </a:r>
                  <a14:m>
                    <m:oMath xmlns:m="http://schemas.openxmlformats.org/officeDocument/2006/math">
                      <m:sSub>
                        <m:sSubPr>
                          <m:ctrlPr>
                            <a:rPr lang="ar-AE" sz="2200" i="1">
                              <a:solidFill>
                                <a:srgbClr val="000000"/>
                              </a:solidFill>
                              <a:latin typeface="Cambria Math" panose="02040503050406030204" pitchFamily="18" charset="0"/>
                            </a:rPr>
                          </m:ctrlPr>
                        </m:sSubPr>
                        <m:e>
                          <m:r>
                            <a:rPr lang="ar-AE" sz="2200" i="1">
                              <a:solidFill>
                                <a:srgbClr val="000000"/>
                              </a:solidFill>
                              <a:latin typeface="Cambria Math" panose="02040503050406030204" pitchFamily="18" charset="0"/>
                            </a:rPr>
                            <m:t>𝑧</m:t>
                          </m:r>
                        </m:e>
                        <m:sub>
                          <m:r>
                            <a:rPr lang="ar-AE" sz="2200" i="1">
                              <a:solidFill>
                                <a:srgbClr val="000000"/>
                              </a:solidFill>
                              <a:latin typeface="Cambria Math" panose="02040503050406030204" pitchFamily="18" charset="0"/>
                            </a:rPr>
                            <m:t>𝑖</m:t>
                          </m:r>
                        </m:sub>
                      </m:sSub>
                    </m:oMath>
                  </a14:m>
                  <a:r>
                    <a:rPr lang="en-US" sz="2200" dirty="0">
                      <a:latin typeface="Arial" panose="020B0604020202020204" pitchFamily="34" charset="0"/>
                      <a:cs typeface="Arial" panose="020B0604020202020204" pitchFamily="34" charset="0"/>
                    </a:rPr>
                    <a:t>.</a:t>
                  </a:r>
                  <a:endParaRPr sz="2200" dirty="0">
                    <a:latin typeface="Arial" panose="020B0604020202020204" pitchFamily="34" charset="0"/>
                    <a:cs typeface="Arial" panose="020B0604020202020204" pitchFamily="34" charset="0"/>
                  </a:endParaRPr>
                </a:p>
              </p:txBody>
            </p:sp>
          </mc:Choice>
          <mc:Fallback xmlns="">
            <p:sp>
              <p:nvSpPr>
                <p:cNvPr id="7" name="The goal is still to construct a surrogate with respect to…">
                  <a:extLst>
                    <a:ext uri="{FF2B5EF4-FFF2-40B4-BE49-F238E27FC236}">
                      <a16:creationId xmlns:a16="http://schemas.microsoft.com/office/drawing/2014/main" id="{DDD7DED9-5458-3BA7-192D-B4506CA685FF}"/>
                    </a:ext>
                  </a:extLst>
                </p:cNvPr>
                <p:cNvSpPr txBox="1">
                  <a:spLocks noRot="1" noChangeAspect="1" noMove="1" noResize="1" noEditPoints="1" noAdjustHandles="1" noChangeArrowheads="1" noChangeShapeType="1" noTextEdit="1"/>
                </p:cNvSpPr>
                <p:nvPr/>
              </p:nvSpPr>
              <p:spPr>
                <a:xfrm>
                  <a:off x="418303" y="1795561"/>
                  <a:ext cx="11160879" cy="715581"/>
                </a:xfrm>
                <a:prstGeom prst="rect">
                  <a:avLst/>
                </a:prstGeom>
                <a:blipFill>
                  <a:blip r:embed="rId3"/>
                  <a:stretch>
                    <a:fillRect t="-6897" b="-20690"/>
                  </a:stretch>
                </a:blipFill>
                <a:ln w="12700">
                  <a:miter lim="400000"/>
                </a:ln>
                <a:extLst>
                  <a:ext uri="{C572A759-6A51-4108-AA02-DFA0A04FC94B}">
                    <ma14:wrappingTextBoxFlag xmlns="" xmlns:m="http://schemas.openxmlformats.org/officeDocument/2006/math" xmlns:ma14="http://schemas.microsoft.com/office/mac/drawingml/2011/main" xmlns:a14="http://schemas.microsoft.com/office/drawing/2010/main" val="1"/>
                  </a:ext>
                </a:extLst>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9" name="Instead of building surrogate for each individual   for  ,…">
                <a:extLst>
                  <a:ext uri="{FF2B5EF4-FFF2-40B4-BE49-F238E27FC236}">
                    <a16:creationId xmlns:a16="http://schemas.microsoft.com/office/drawing/2014/main" id="{6F5CFE2C-8110-2479-3F1A-5D5529431CB5}"/>
                  </a:ext>
                </a:extLst>
              </p:cNvPr>
              <p:cNvSpPr txBox="1"/>
              <p:nvPr/>
            </p:nvSpPr>
            <p:spPr>
              <a:xfrm>
                <a:off x="1389579" y="2940163"/>
                <a:ext cx="9028562" cy="715581"/>
              </a:xfrm>
              <a:prstGeom prst="rect">
                <a:avLst/>
              </a:prstGeom>
              <a:ln w="12700">
                <a:miter lim="400000"/>
              </a:ln>
              <a:extLst>
                <a:ext uri="{C572A759-6A51-4108-AA02-DFA0A04FC94B}">
                  <ma14:wrappingTextBoxFlag xmlns="" xmlns:m="http://schemas.openxmlformats.org/officeDocument/2006/math" xmlns:ma14="http://schemas.microsoft.com/office/mac/drawingml/2011/main" val="1"/>
                </a:ext>
              </a:extLst>
            </p:spPr>
            <p:txBody>
              <a:bodyPr wrap="none" lIns="19050" tIns="19050" rIns="19050" bIns="19050" anchor="ctr">
                <a:spAutoFit/>
              </a:bodyPr>
              <a:lstStyle/>
              <a:p>
                <a:pPr algn="ctr">
                  <a:defRPr sz="3600">
                    <a:solidFill>
                      <a:srgbClr val="000000"/>
                    </a:solidFill>
                  </a:defRPr>
                </a:pPr>
                <a:r>
                  <a:rPr sz="2200" dirty="0">
                    <a:latin typeface="Arial" panose="020B0604020202020204" pitchFamily="34" charset="0"/>
                    <a:cs typeface="Arial" panose="020B0604020202020204" pitchFamily="34" charset="0"/>
                  </a:rPr>
                  <a:t>Instead of building surrogate for each individual </a:t>
                </a:r>
                <a14:m>
                  <m:oMath xmlns:m="http://schemas.openxmlformats.org/officeDocument/2006/math">
                    <m:sSub>
                      <m:sSubPr>
                        <m:ctrlPr>
                          <a:rPr sz="2200" i="1">
                            <a:solidFill>
                              <a:srgbClr val="000000"/>
                            </a:solidFill>
                            <a:latin typeface="Cambria Math" panose="02040503050406030204" pitchFamily="18" charset="0"/>
                          </a:rPr>
                        </m:ctrlPr>
                      </m:sSubPr>
                      <m:e>
                        <m:r>
                          <a:rPr sz="2200" i="1">
                            <a:solidFill>
                              <a:srgbClr val="000000"/>
                            </a:solidFill>
                            <a:latin typeface="Cambria Math" panose="02040503050406030204" pitchFamily="18" charset="0"/>
                          </a:rPr>
                          <m:t>𝑧</m:t>
                        </m:r>
                      </m:e>
                      <m:sub>
                        <m:r>
                          <a:rPr sz="2200" i="1">
                            <a:solidFill>
                              <a:srgbClr val="000000"/>
                            </a:solidFill>
                            <a:latin typeface="Cambria Math" panose="02040503050406030204" pitchFamily="18" charset="0"/>
                          </a:rPr>
                          <m:t>𝑖</m:t>
                        </m:r>
                      </m:sub>
                    </m:sSub>
                  </m:oMath>
                </a14:m>
                <a:r>
                  <a:rPr sz="2200" dirty="0">
                    <a:latin typeface="Arial" panose="020B0604020202020204" pitchFamily="34" charset="0"/>
                    <a:cs typeface="Arial" panose="020B0604020202020204" pitchFamily="34" charset="0"/>
                  </a:rPr>
                  <a:t> for </a:t>
                </a:r>
                <a14:m>
                  <m:oMath xmlns:m="http://schemas.openxmlformats.org/officeDocument/2006/math">
                    <m:r>
                      <a:rPr sz="2200" i="1">
                        <a:solidFill>
                          <a:srgbClr val="000000"/>
                        </a:solidFill>
                        <a:latin typeface="Cambria Math" panose="02040503050406030204" pitchFamily="18" charset="0"/>
                      </a:rPr>
                      <m:t>𝑖</m:t>
                    </m:r>
                    <m:r>
                      <a:rPr sz="2200" i="1">
                        <a:solidFill>
                          <a:srgbClr val="000000"/>
                        </a:solidFill>
                        <a:latin typeface="Cambria Math" panose="02040503050406030204" pitchFamily="18" charset="0"/>
                      </a:rPr>
                      <m:t>=1,…,</m:t>
                    </m:r>
                    <m:r>
                      <a:rPr sz="2200" i="1">
                        <a:solidFill>
                          <a:srgbClr val="000000"/>
                        </a:solidFill>
                        <a:latin typeface="Cambria Math" panose="02040503050406030204" pitchFamily="18" charset="0"/>
                      </a:rPr>
                      <m:t>𝑁</m:t>
                    </m:r>
                  </m:oMath>
                </a14:m>
                <a:r>
                  <a:rPr sz="2200" dirty="0">
                    <a:latin typeface="Arial" panose="020B0604020202020204" pitchFamily="34" charset="0"/>
                    <a:cs typeface="Arial" panose="020B0604020202020204" pitchFamily="34" charset="0"/>
                  </a:rPr>
                  <a:t>, </a:t>
                </a:r>
              </a:p>
              <a:p>
                <a:pPr algn="ctr">
                  <a:defRPr sz="3600">
                    <a:solidFill>
                      <a:srgbClr val="000000"/>
                    </a:solidFill>
                  </a:defRPr>
                </a:pPr>
                <a:r>
                  <a:rPr sz="2200" dirty="0">
                    <a:latin typeface="Arial" panose="020B0604020202020204" pitchFamily="34" charset="0"/>
                    <a:cs typeface="Arial" panose="020B0604020202020204" pitchFamily="34" charset="0"/>
                  </a:rPr>
                  <a:t>we construct neural network (NN) surrogate for </a:t>
                </a:r>
                <a14:m>
                  <m:oMath xmlns:m="http://schemas.openxmlformats.org/officeDocument/2006/math">
                    <m:sSub>
                      <m:sSubPr>
                        <m:ctrlPr>
                          <a:rPr sz="2200" i="1">
                            <a:solidFill>
                              <a:srgbClr val="000000"/>
                            </a:solidFill>
                            <a:latin typeface="Cambria Math" panose="02040503050406030204" pitchFamily="18" charset="0"/>
                          </a:rPr>
                        </m:ctrlPr>
                      </m:sSubPr>
                      <m:e>
                        <m:r>
                          <a:rPr sz="2200" i="1">
                            <a:solidFill>
                              <a:srgbClr val="000000"/>
                            </a:solidFill>
                            <a:latin typeface="Cambria Math" panose="02040503050406030204" pitchFamily="18" charset="0"/>
                          </a:rPr>
                          <m:t>𝜉</m:t>
                        </m:r>
                      </m:e>
                      <m:sub>
                        <m:r>
                          <a:rPr sz="2200" i="1">
                            <a:solidFill>
                              <a:srgbClr val="000000"/>
                            </a:solidFill>
                            <a:latin typeface="Cambria Math" panose="02040503050406030204" pitchFamily="18" charset="0"/>
                          </a:rPr>
                          <m:t>1</m:t>
                        </m:r>
                      </m:sub>
                    </m:sSub>
                    <m:r>
                      <a:rPr sz="2200" i="1">
                        <a:solidFill>
                          <a:srgbClr val="000000"/>
                        </a:solidFill>
                        <a:latin typeface="Cambria Math" panose="02040503050406030204" pitchFamily="18" charset="0"/>
                      </a:rPr>
                      <m:t>,…,</m:t>
                    </m:r>
                    <m:sSub>
                      <m:sSubPr>
                        <m:ctrlPr>
                          <a:rPr sz="2200" i="1">
                            <a:solidFill>
                              <a:srgbClr val="000000"/>
                            </a:solidFill>
                            <a:latin typeface="Cambria Math" panose="02040503050406030204" pitchFamily="18" charset="0"/>
                          </a:rPr>
                        </m:ctrlPr>
                      </m:sSubPr>
                      <m:e>
                        <m:r>
                          <a:rPr sz="2200" i="1">
                            <a:solidFill>
                              <a:srgbClr val="000000"/>
                            </a:solidFill>
                            <a:latin typeface="Cambria Math" panose="02040503050406030204" pitchFamily="18" charset="0"/>
                          </a:rPr>
                          <m:t>𝜉</m:t>
                        </m:r>
                      </m:e>
                      <m:sub>
                        <m:r>
                          <a:rPr sz="2200" i="1">
                            <a:solidFill>
                              <a:srgbClr val="000000"/>
                            </a:solidFill>
                            <a:latin typeface="Cambria Math" panose="02040503050406030204" pitchFamily="18" charset="0"/>
                          </a:rPr>
                          <m:t>𝑀</m:t>
                        </m:r>
                      </m:sub>
                    </m:sSub>
                  </m:oMath>
                </a14:m>
                <a:r>
                  <a:rPr sz="2200" dirty="0">
                    <a:latin typeface="Arial" panose="020B0604020202020204" pitchFamily="34" charset="0"/>
                    <a:cs typeface="Arial" panose="020B0604020202020204" pitchFamily="34" charset="0"/>
                  </a:rPr>
                  <a:t> where </a:t>
                </a:r>
                <a14:m>
                  <m:oMath xmlns:m="http://schemas.openxmlformats.org/officeDocument/2006/math">
                    <m:r>
                      <a:rPr sz="2200" i="1">
                        <a:solidFill>
                          <a:srgbClr val="000000"/>
                        </a:solidFill>
                        <a:latin typeface="Cambria Math" panose="02040503050406030204" pitchFamily="18" charset="0"/>
                      </a:rPr>
                      <m:t>𝑀</m:t>
                    </m:r>
                    <m:r>
                      <a:rPr sz="2200" i="1">
                        <a:solidFill>
                          <a:srgbClr val="000000"/>
                        </a:solidFill>
                        <a:latin typeface="Cambria Math" panose="02040503050406030204" pitchFamily="18" charset="0"/>
                      </a:rPr>
                      <m:t>≪</m:t>
                    </m:r>
                    <m:r>
                      <a:rPr sz="2200" i="1">
                        <a:solidFill>
                          <a:srgbClr val="000000"/>
                        </a:solidFill>
                        <a:latin typeface="Cambria Math" panose="02040503050406030204" pitchFamily="18" charset="0"/>
                      </a:rPr>
                      <m:t>𝑁</m:t>
                    </m:r>
                    <m:r>
                      <a:rPr sz="2200" i="1">
                        <a:solidFill>
                          <a:srgbClr val="000000"/>
                        </a:solidFill>
                        <a:latin typeface="Cambria Math" panose="02040503050406030204" pitchFamily="18" charset="0"/>
                      </a:rPr>
                      <m:t>.</m:t>
                    </m:r>
                  </m:oMath>
                </a14:m>
                <a:endParaRPr sz="2200" dirty="0">
                  <a:latin typeface="Arial" panose="020B0604020202020204" pitchFamily="34" charset="0"/>
                  <a:cs typeface="Arial" panose="020B0604020202020204" pitchFamily="34" charset="0"/>
                </a:endParaRPr>
              </a:p>
            </p:txBody>
          </p:sp>
        </mc:Choice>
        <mc:Fallback xmlns="">
          <p:sp>
            <p:nvSpPr>
              <p:cNvPr id="9" name="Instead of building surrogate for each individual   for  ,…">
                <a:extLst>
                  <a:ext uri="{FF2B5EF4-FFF2-40B4-BE49-F238E27FC236}">
                    <a16:creationId xmlns:a16="http://schemas.microsoft.com/office/drawing/2014/main" id="{6F5CFE2C-8110-2479-3F1A-5D5529431CB5}"/>
                  </a:ext>
                </a:extLst>
              </p:cNvPr>
              <p:cNvSpPr txBox="1">
                <a:spLocks noRot="1" noChangeAspect="1" noMove="1" noResize="1" noEditPoints="1" noAdjustHandles="1" noChangeArrowheads="1" noChangeShapeType="1" noTextEdit="1"/>
              </p:cNvSpPr>
              <p:nvPr/>
            </p:nvSpPr>
            <p:spPr>
              <a:xfrm>
                <a:off x="1389579" y="2940163"/>
                <a:ext cx="9028562" cy="715581"/>
              </a:xfrm>
              <a:prstGeom prst="rect">
                <a:avLst/>
              </a:prstGeom>
              <a:blipFill>
                <a:blip r:embed="rId4"/>
                <a:stretch>
                  <a:fillRect l="-421" t="-8772" b="-21053"/>
                </a:stretch>
              </a:blipFill>
              <a:ln w="12700">
                <a:miter lim="400000"/>
              </a:ln>
              <a:extLst>
                <a:ext uri="{C572A759-6A51-4108-AA02-DFA0A04FC94B}">
                  <ma14:wrappingTextBoxFlag xmlns="" xmlns:m="http://schemas.openxmlformats.org/officeDocument/2006/math" xmlns:ma14="http://schemas.microsoft.com/office/mac/drawingml/2011/main" xmlns:a14="http://schemas.microsoft.com/office/drawing/2010/main" val="1"/>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Equation">
                <a:extLst>
                  <a:ext uri="{FF2B5EF4-FFF2-40B4-BE49-F238E27FC236}">
                    <a16:creationId xmlns:a16="http://schemas.microsoft.com/office/drawing/2014/main" id="{C99A64FA-A6BC-8B29-70AB-210E0F761F2E}"/>
                  </a:ext>
                </a:extLst>
              </p:cNvPr>
              <p:cNvSpPr txBox="1"/>
              <p:nvPr/>
            </p:nvSpPr>
            <p:spPr>
              <a:xfrm>
                <a:off x="6632574" y="4152555"/>
                <a:ext cx="5262338" cy="760978"/>
              </a:xfrm>
              <a:prstGeom prst="rect">
                <a:avLst/>
              </a:prstGeom>
              <a:ln w="12700">
                <a:miter lim="400000"/>
              </a:ln>
            </p:spPr>
            <p:txBody>
              <a:bodyPr wrap="none" lIns="0" tIns="0" rIns="0" bIns="0">
                <a:spAutoFit/>
              </a:bodyPr>
              <a:lstStyle/>
              <a:p>
                <a:pPr defTabSz="342900" latinLnBrk="1">
                  <a:defRPr sz="1800">
                    <a:solidFill>
                      <a:srgbClr val="000000"/>
                    </a:solidFill>
                  </a:defRPr>
                </a:pPr>
                <a14:m>
                  <m:oMathPara xmlns:m="http://schemas.openxmlformats.org/officeDocument/2006/math">
                    <m:oMathParaPr>
                      <m:jc m:val="centerGroup"/>
                    </m:oMathParaPr>
                    <m:oMath xmlns:m="http://schemas.openxmlformats.org/officeDocument/2006/math">
                      <m:r>
                        <a:rPr sz="2500" i="1">
                          <a:solidFill>
                            <a:srgbClr val="000000"/>
                          </a:solidFill>
                          <a:latin typeface="Cambria Math" panose="02040503050406030204" pitchFamily="18" charset="0"/>
                        </a:rPr>
                        <m:t>𝑓</m:t>
                      </m:r>
                      <m:r>
                        <a:rPr sz="2500" i="1">
                          <a:solidFill>
                            <a:srgbClr val="000000"/>
                          </a:solidFill>
                          <a:latin typeface="Cambria Math" panose="02040503050406030204" pitchFamily="18" charset="0"/>
                        </a:rPr>
                        <m:t>(</m:t>
                      </m:r>
                      <m:r>
                        <a:rPr sz="2500" i="1">
                          <a:solidFill>
                            <a:srgbClr val="000000"/>
                          </a:solidFill>
                          <a:latin typeface="Cambria Math" panose="02040503050406030204" pitchFamily="18" charset="0"/>
                        </a:rPr>
                        <m:t>𝜆</m:t>
                      </m:r>
                      <m:r>
                        <a:rPr sz="2500" i="1">
                          <a:solidFill>
                            <a:srgbClr val="000000"/>
                          </a:solidFill>
                          <a:latin typeface="Cambria Math" panose="02040503050406030204" pitchFamily="18" charset="0"/>
                        </a:rPr>
                        <m:t>;</m:t>
                      </m:r>
                      <m:r>
                        <a:rPr sz="2500" i="1">
                          <a:solidFill>
                            <a:srgbClr val="000000"/>
                          </a:solidFill>
                          <a:latin typeface="Cambria Math" panose="02040503050406030204" pitchFamily="18" charset="0"/>
                        </a:rPr>
                        <m:t>𝑧</m:t>
                      </m:r>
                      <m:r>
                        <a:rPr sz="2500" i="1">
                          <a:solidFill>
                            <a:srgbClr val="000000"/>
                          </a:solidFill>
                          <a:latin typeface="Cambria Math" panose="02040503050406030204" pitchFamily="18" charset="0"/>
                        </a:rPr>
                        <m:t>)≈</m:t>
                      </m:r>
                      <m:bar>
                        <m:barPr>
                          <m:pos m:val="top"/>
                          <m:ctrlPr>
                            <a:rPr sz="2500" i="1">
                              <a:solidFill>
                                <a:srgbClr val="000000"/>
                              </a:solidFill>
                              <a:latin typeface="Cambria Math" panose="02040503050406030204" pitchFamily="18" charset="0"/>
                            </a:rPr>
                          </m:ctrlPr>
                        </m:barPr>
                        <m:e>
                          <m:r>
                            <a:rPr sz="2500" i="1">
                              <a:solidFill>
                                <a:srgbClr val="000000"/>
                              </a:solidFill>
                              <a:latin typeface="Cambria Math" panose="02040503050406030204" pitchFamily="18" charset="0"/>
                            </a:rPr>
                            <m:t>𝑓</m:t>
                          </m:r>
                        </m:e>
                      </m:bar>
                      <m:r>
                        <a:rPr sz="2500" i="1">
                          <a:solidFill>
                            <a:srgbClr val="000000"/>
                          </a:solidFill>
                          <a:latin typeface="Cambria Math" panose="02040503050406030204" pitchFamily="18" charset="0"/>
                        </a:rPr>
                        <m:t>(</m:t>
                      </m:r>
                      <m:r>
                        <a:rPr sz="2500" i="1">
                          <a:solidFill>
                            <a:srgbClr val="000000"/>
                          </a:solidFill>
                          <a:latin typeface="Cambria Math" panose="02040503050406030204" pitchFamily="18" charset="0"/>
                        </a:rPr>
                        <m:t>𝑧</m:t>
                      </m:r>
                      <m:r>
                        <a:rPr sz="2500" i="1">
                          <a:solidFill>
                            <a:srgbClr val="000000"/>
                          </a:solidFill>
                          <a:latin typeface="Cambria Math" panose="02040503050406030204" pitchFamily="18" charset="0"/>
                        </a:rPr>
                        <m:t>)+</m:t>
                      </m:r>
                      <m:limUpp>
                        <m:limUppPr>
                          <m:ctrlPr>
                            <a:rPr sz="2500" i="1">
                              <a:solidFill>
                                <a:srgbClr val="000000"/>
                              </a:solidFill>
                              <a:latin typeface="Cambria Math" panose="02040503050406030204" pitchFamily="18" charset="0"/>
                            </a:rPr>
                          </m:ctrlPr>
                        </m:limUppPr>
                        <m:e>
                          <m:limLow>
                            <m:limLowPr>
                              <m:ctrlPr>
                                <a:rPr sz="2500" i="1">
                                  <a:solidFill>
                                    <a:srgbClr val="000000"/>
                                  </a:solidFill>
                                  <a:latin typeface="Cambria Math" panose="02040503050406030204" pitchFamily="18" charset="0"/>
                                </a:rPr>
                              </m:ctrlPr>
                            </m:limLowPr>
                            <m:e>
                              <m:r>
                                <a:rPr sz="2500" i="1">
                                  <a:solidFill>
                                    <a:srgbClr val="000000"/>
                                  </a:solidFill>
                                  <a:latin typeface="Cambria Math" panose="02040503050406030204" pitchFamily="18" charset="0"/>
                                </a:rPr>
                                <m:t>∑</m:t>
                              </m:r>
                            </m:e>
                            <m:lim>
                              <m:r>
                                <a:rPr sz="2500" i="1">
                                  <a:solidFill>
                                    <a:srgbClr val="000000"/>
                                  </a:solidFill>
                                  <a:latin typeface="Cambria Math" panose="02040503050406030204" pitchFamily="18" charset="0"/>
                                </a:rPr>
                                <m:t>𝑚</m:t>
                              </m:r>
                              <m:r>
                                <a:rPr sz="2500" i="1">
                                  <a:solidFill>
                                    <a:srgbClr val="000000"/>
                                  </a:solidFill>
                                  <a:latin typeface="Cambria Math" panose="02040503050406030204" pitchFamily="18" charset="0"/>
                                </a:rPr>
                                <m:t>=1</m:t>
                              </m:r>
                            </m:lim>
                          </m:limLow>
                        </m:e>
                        <m:lim>
                          <m:r>
                            <a:rPr sz="2500" i="1">
                              <a:solidFill>
                                <a:srgbClr val="000000"/>
                              </a:solidFill>
                              <a:latin typeface="Cambria Math" panose="02040503050406030204" pitchFamily="18" charset="0"/>
                            </a:rPr>
                            <m:t>𝑀</m:t>
                          </m:r>
                        </m:lim>
                      </m:limUpp>
                      <m:sSub>
                        <m:sSubPr>
                          <m:ctrlPr>
                            <a:rPr sz="2500" i="1">
                              <a:solidFill>
                                <a:srgbClr val="000000"/>
                              </a:solidFill>
                              <a:latin typeface="Cambria Math" panose="02040503050406030204" pitchFamily="18" charset="0"/>
                            </a:rPr>
                          </m:ctrlPr>
                        </m:sSubPr>
                        <m:e>
                          <m:r>
                            <a:rPr sz="2500" i="1">
                              <a:solidFill>
                                <a:srgbClr val="000000"/>
                              </a:solidFill>
                              <a:latin typeface="Cambria Math" panose="02040503050406030204" pitchFamily="18" charset="0"/>
                            </a:rPr>
                            <m:t>𝜉</m:t>
                          </m:r>
                        </m:e>
                        <m:sub>
                          <m:r>
                            <a:rPr sz="2500" i="1">
                              <a:solidFill>
                                <a:srgbClr val="000000"/>
                              </a:solidFill>
                              <a:latin typeface="Cambria Math" panose="02040503050406030204" pitchFamily="18" charset="0"/>
                            </a:rPr>
                            <m:t>𝑚</m:t>
                          </m:r>
                        </m:sub>
                      </m:sSub>
                      <m:r>
                        <a:rPr sz="2500" i="1">
                          <a:solidFill>
                            <a:srgbClr val="000000"/>
                          </a:solidFill>
                          <a:latin typeface="Cambria Math" panose="02040503050406030204" pitchFamily="18" charset="0"/>
                        </a:rPr>
                        <m:t>(</m:t>
                      </m:r>
                      <m:r>
                        <a:rPr sz="2500" i="1">
                          <a:solidFill>
                            <a:srgbClr val="000000"/>
                          </a:solidFill>
                          <a:latin typeface="Cambria Math" panose="02040503050406030204" pitchFamily="18" charset="0"/>
                        </a:rPr>
                        <m:t>𝜆</m:t>
                      </m:r>
                      <m:r>
                        <a:rPr sz="2500" i="1">
                          <a:solidFill>
                            <a:srgbClr val="000000"/>
                          </a:solidFill>
                          <a:latin typeface="Cambria Math" panose="02040503050406030204" pitchFamily="18" charset="0"/>
                        </a:rPr>
                        <m:t>)</m:t>
                      </m:r>
                      <m:rad>
                        <m:radPr>
                          <m:degHide m:val="on"/>
                          <m:ctrlPr>
                            <a:rPr sz="2500" i="1">
                              <a:solidFill>
                                <a:srgbClr val="000000"/>
                              </a:solidFill>
                              <a:latin typeface="Cambria Math" panose="02040503050406030204" pitchFamily="18" charset="0"/>
                            </a:rPr>
                          </m:ctrlPr>
                        </m:radPr>
                        <m:deg/>
                        <m:e>
                          <m:sSub>
                            <m:sSubPr>
                              <m:ctrlPr>
                                <a:rPr sz="2500" i="1">
                                  <a:solidFill>
                                    <a:srgbClr val="000000"/>
                                  </a:solidFill>
                                  <a:latin typeface="Cambria Math" panose="02040503050406030204" pitchFamily="18" charset="0"/>
                                </a:rPr>
                              </m:ctrlPr>
                            </m:sSubPr>
                            <m:e>
                              <m:r>
                                <a:rPr sz="2500" i="1">
                                  <a:solidFill>
                                    <a:srgbClr val="000000"/>
                                  </a:solidFill>
                                  <a:latin typeface="Cambria Math" panose="02040503050406030204" pitchFamily="18" charset="0"/>
                                </a:rPr>
                                <m:t>𝜇</m:t>
                              </m:r>
                            </m:e>
                            <m:sub>
                              <m:r>
                                <a:rPr sz="2500" i="1">
                                  <a:solidFill>
                                    <a:srgbClr val="000000"/>
                                  </a:solidFill>
                                  <a:latin typeface="Cambria Math" panose="02040503050406030204" pitchFamily="18" charset="0"/>
                                </a:rPr>
                                <m:t>𝑚</m:t>
                              </m:r>
                            </m:sub>
                          </m:sSub>
                        </m:e>
                      </m:rad>
                      <m:sSub>
                        <m:sSubPr>
                          <m:ctrlPr>
                            <a:rPr sz="2500" i="1">
                              <a:solidFill>
                                <a:srgbClr val="000000"/>
                              </a:solidFill>
                              <a:latin typeface="Cambria Math" panose="02040503050406030204" pitchFamily="18" charset="0"/>
                            </a:rPr>
                          </m:ctrlPr>
                        </m:sSubPr>
                        <m:e>
                          <m:r>
                            <a:rPr sz="2500" i="1">
                              <a:solidFill>
                                <a:srgbClr val="000000"/>
                              </a:solidFill>
                              <a:latin typeface="Cambria Math" panose="02040503050406030204" pitchFamily="18" charset="0"/>
                            </a:rPr>
                            <m:t>𝜙</m:t>
                          </m:r>
                        </m:e>
                        <m:sub>
                          <m:r>
                            <a:rPr sz="2500" i="1">
                              <a:solidFill>
                                <a:srgbClr val="000000"/>
                              </a:solidFill>
                              <a:latin typeface="Cambria Math" panose="02040503050406030204" pitchFamily="18" charset="0"/>
                            </a:rPr>
                            <m:t>𝑚</m:t>
                          </m:r>
                        </m:sub>
                      </m:sSub>
                      <m:r>
                        <a:rPr sz="2500" i="1">
                          <a:solidFill>
                            <a:srgbClr val="000000"/>
                          </a:solidFill>
                          <a:latin typeface="Cambria Math" panose="02040503050406030204" pitchFamily="18" charset="0"/>
                        </a:rPr>
                        <m:t>(</m:t>
                      </m:r>
                      <m:r>
                        <a:rPr sz="2500" i="1">
                          <a:solidFill>
                            <a:srgbClr val="000000"/>
                          </a:solidFill>
                          <a:latin typeface="Cambria Math" panose="02040503050406030204" pitchFamily="18" charset="0"/>
                        </a:rPr>
                        <m:t>𝑧</m:t>
                      </m:r>
                      <m:r>
                        <a:rPr sz="2500" i="1">
                          <a:solidFill>
                            <a:srgbClr val="000000"/>
                          </a:solidFill>
                          <a:latin typeface="Cambria Math" panose="02040503050406030204" pitchFamily="18" charset="0"/>
                        </a:rPr>
                        <m:t>)</m:t>
                      </m:r>
                    </m:oMath>
                  </m:oMathPara>
                </a14:m>
                <a:endParaRPr sz="2500" dirty="0"/>
              </a:p>
            </p:txBody>
          </p:sp>
        </mc:Choice>
        <mc:Fallback xmlns="">
          <p:sp>
            <p:nvSpPr>
              <p:cNvPr id="11" name="Equation">
                <a:extLst>
                  <a:ext uri="{FF2B5EF4-FFF2-40B4-BE49-F238E27FC236}">
                    <a16:creationId xmlns:a16="http://schemas.microsoft.com/office/drawing/2014/main" id="{C99A64FA-A6BC-8B29-70AB-210E0F761F2E}"/>
                  </a:ext>
                </a:extLst>
              </p:cNvPr>
              <p:cNvSpPr txBox="1">
                <a:spLocks noRot="1" noChangeAspect="1" noMove="1" noResize="1" noEditPoints="1" noAdjustHandles="1" noChangeArrowheads="1" noChangeShapeType="1" noTextEdit="1"/>
              </p:cNvSpPr>
              <p:nvPr/>
            </p:nvSpPr>
            <p:spPr>
              <a:xfrm>
                <a:off x="6632574" y="4152555"/>
                <a:ext cx="5262338" cy="760978"/>
              </a:xfrm>
              <a:prstGeom prst="rect">
                <a:avLst/>
              </a:prstGeom>
              <a:blipFill>
                <a:blip r:embed="rId5"/>
                <a:stretch>
                  <a:fillRect l="-1446" r="-1687" b="-9836"/>
                </a:stretch>
              </a:blipFill>
              <a:ln w="12700">
                <a:miter lim="400000"/>
              </a:ln>
            </p:spPr>
            <p:txBody>
              <a:bodyPr/>
              <a:lstStyle/>
              <a:p>
                <a:r>
                  <a:rPr lang="en-US">
                    <a:noFill/>
                  </a:rPr>
                  <a:t> </a:t>
                </a:r>
              </a:p>
            </p:txBody>
          </p:sp>
        </mc:Fallback>
      </mc:AlternateContent>
      <p:sp>
        <p:nvSpPr>
          <p:cNvPr id="12" name="Line">
            <a:extLst>
              <a:ext uri="{FF2B5EF4-FFF2-40B4-BE49-F238E27FC236}">
                <a16:creationId xmlns:a16="http://schemas.microsoft.com/office/drawing/2014/main" id="{7A6C3F59-A560-6FF7-2BAF-8D9359A60BB8}"/>
              </a:ext>
            </a:extLst>
          </p:cNvPr>
          <p:cNvSpPr/>
          <p:nvPr/>
        </p:nvSpPr>
        <p:spPr>
          <a:xfrm flipV="1">
            <a:off x="9879581" y="4879921"/>
            <a:ext cx="0" cy="516896"/>
          </a:xfrm>
          <a:prstGeom prst="line">
            <a:avLst/>
          </a:prstGeom>
          <a:ln w="63500">
            <a:solidFill>
              <a:schemeClr val="accent1">
                <a:lumOff val="-13575"/>
              </a:schemeClr>
            </a:solidFill>
            <a:miter lim="400000"/>
            <a:tailEnd type="triangle"/>
          </a:ln>
        </p:spPr>
        <p:txBody>
          <a:bodyPr lIns="19050" tIns="19050" rIns="19050" bIns="19050" anchor="ctr"/>
          <a:lstStyle/>
          <a:p>
            <a:endParaRPr sz="675"/>
          </a:p>
        </p:txBody>
      </p:sp>
      <mc:AlternateContent xmlns:mc="http://schemas.openxmlformats.org/markup-compatibility/2006" xmlns:a14="http://schemas.microsoft.com/office/drawing/2010/main">
        <mc:Choice Requires="a14">
          <p:sp>
            <p:nvSpPr>
              <p:cNvPr id="13" name="Equation">
                <a:extLst>
                  <a:ext uri="{FF2B5EF4-FFF2-40B4-BE49-F238E27FC236}">
                    <a16:creationId xmlns:a16="http://schemas.microsoft.com/office/drawing/2014/main" id="{316EBAFE-D3C5-57B2-1F2C-E799BF717BC0}"/>
                  </a:ext>
                </a:extLst>
              </p:cNvPr>
              <p:cNvSpPr txBox="1"/>
              <p:nvPr/>
            </p:nvSpPr>
            <p:spPr>
              <a:xfrm>
                <a:off x="9595566" y="5477830"/>
                <a:ext cx="1069075" cy="384721"/>
              </a:xfrm>
              <a:prstGeom prst="rect">
                <a:avLst/>
              </a:prstGeom>
              <a:ln w="12700">
                <a:miter lim="400000"/>
              </a:ln>
            </p:spPr>
            <p:txBody>
              <a:bodyPr wrap="none" lIns="0" tIns="0" rIns="0" bIns="0">
                <a:spAutoFit/>
              </a:bodyPr>
              <a:lstStyle/>
              <a:p>
                <a:pPr defTabSz="342900" latinLnBrk="1">
                  <a:defRPr sz="1800">
                    <a:solidFill>
                      <a:srgbClr val="000000"/>
                    </a:solidFill>
                  </a:defRPr>
                </a:pPr>
                <a14:m>
                  <m:oMathPara xmlns:m="http://schemas.openxmlformats.org/officeDocument/2006/math">
                    <m:oMathParaPr>
                      <m:jc m:val="centerGroup"/>
                    </m:oMathParaPr>
                    <m:oMath xmlns:m="http://schemas.openxmlformats.org/officeDocument/2006/math">
                      <m:sSubSup>
                        <m:sSubSupPr>
                          <m:ctrlPr>
                            <a:rPr sz="2500" i="1">
                              <a:solidFill>
                                <a:srgbClr val="0075B9"/>
                              </a:solidFill>
                              <a:latin typeface="Cambria Math" panose="02040503050406030204" pitchFamily="18" charset="0"/>
                            </a:rPr>
                          </m:ctrlPr>
                        </m:sSubSupPr>
                        <m:e>
                          <m:r>
                            <a:rPr sz="2500" i="1">
                              <a:solidFill>
                                <a:srgbClr val="0075B9"/>
                              </a:solidFill>
                              <a:latin typeface="Cambria Math" panose="02040503050406030204" pitchFamily="18" charset="0"/>
                            </a:rPr>
                            <m:t>𝜉</m:t>
                          </m:r>
                        </m:e>
                        <m:sub>
                          <m:r>
                            <a:rPr sz="2500" i="1">
                              <a:solidFill>
                                <a:srgbClr val="0075B9"/>
                              </a:solidFill>
                              <a:latin typeface="Cambria Math" panose="02040503050406030204" pitchFamily="18" charset="0"/>
                            </a:rPr>
                            <m:t>𝑚</m:t>
                          </m:r>
                        </m:sub>
                        <m:sup>
                          <m:r>
                            <a:rPr sz="2500" i="1">
                              <a:solidFill>
                                <a:srgbClr val="0075B9"/>
                              </a:solidFill>
                              <a:latin typeface="Cambria Math" panose="02040503050406030204" pitchFamily="18" charset="0"/>
                            </a:rPr>
                            <m:t>𝑁𝑁</m:t>
                          </m:r>
                        </m:sup>
                      </m:sSubSup>
                      <m:r>
                        <a:rPr sz="2500" i="1">
                          <a:solidFill>
                            <a:srgbClr val="0075B9"/>
                          </a:solidFill>
                          <a:latin typeface="Cambria Math" panose="02040503050406030204" pitchFamily="18" charset="0"/>
                        </a:rPr>
                        <m:t>(</m:t>
                      </m:r>
                      <m:r>
                        <a:rPr sz="2500" i="1">
                          <a:solidFill>
                            <a:srgbClr val="0075B9"/>
                          </a:solidFill>
                          <a:latin typeface="Cambria Math" panose="02040503050406030204" pitchFamily="18" charset="0"/>
                        </a:rPr>
                        <m:t>𝜆</m:t>
                      </m:r>
                      <m:r>
                        <a:rPr sz="2500" i="1">
                          <a:solidFill>
                            <a:srgbClr val="0075B9"/>
                          </a:solidFill>
                          <a:latin typeface="Cambria Math" panose="02040503050406030204" pitchFamily="18" charset="0"/>
                        </a:rPr>
                        <m:t>)</m:t>
                      </m:r>
                    </m:oMath>
                  </m:oMathPara>
                </a14:m>
                <a:endParaRPr sz="2500" dirty="0">
                  <a:solidFill>
                    <a:srgbClr val="0076BA"/>
                  </a:solidFill>
                </a:endParaRPr>
              </a:p>
            </p:txBody>
          </p:sp>
        </mc:Choice>
        <mc:Fallback xmlns="">
          <p:sp>
            <p:nvSpPr>
              <p:cNvPr id="13" name="Equation">
                <a:extLst>
                  <a:ext uri="{FF2B5EF4-FFF2-40B4-BE49-F238E27FC236}">
                    <a16:creationId xmlns:a16="http://schemas.microsoft.com/office/drawing/2014/main" id="{316EBAFE-D3C5-57B2-1F2C-E799BF717BC0}"/>
                  </a:ext>
                </a:extLst>
              </p:cNvPr>
              <p:cNvSpPr txBox="1">
                <a:spLocks noRot="1" noChangeAspect="1" noMove="1" noResize="1" noEditPoints="1" noAdjustHandles="1" noChangeArrowheads="1" noChangeShapeType="1" noTextEdit="1"/>
              </p:cNvSpPr>
              <p:nvPr/>
            </p:nvSpPr>
            <p:spPr>
              <a:xfrm>
                <a:off x="9595566" y="5477830"/>
                <a:ext cx="1069075" cy="384721"/>
              </a:xfrm>
              <a:prstGeom prst="rect">
                <a:avLst/>
              </a:prstGeom>
              <a:blipFill>
                <a:blip r:embed="rId6"/>
                <a:stretch>
                  <a:fillRect l="-8235" r="-10588" b="-38710"/>
                </a:stretch>
              </a:blipFill>
              <a:ln w="12700">
                <a:miter lim="400000"/>
              </a:ln>
            </p:spPr>
            <p:txBody>
              <a:bodyPr/>
              <a:lstStyle/>
              <a:p>
                <a:r>
                  <a:rPr lang="en-US">
                    <a:noFill/>
                  </a:rPr>
                  <a:t> </a:t>
                </a:r>
              </a:p>
            </p:txBody>
          </p:sp>
        </mc:Fallback>
      </mc:AlternateContent>
      <p:pic>
        <p:nvPicPr>
          <p:cNvPr id="14" name="Screen Shot 2021-12-13 at 10.59.54 AM.png" descr="Screen Shot 2021-12-13 at 10.59.54 AM.png">
            <a:extLst>
              <a:ext uri="{FF2B5EF4-FFF2-40B4-BE49-F238E27FC236}">
                <a16:creationId xmlns:a16="http://schemas.microsoft.com/office/drawing/2014/main" id="{29D9AB49-96AC-A386-590F-D70151270BC4}"/>
              </a:ext>
            </a:extLst>
          </p:cNvPr>
          <p:cNvPicPr>
            <a:picLocks noChangeAspect="1"/>
          </p:cNvPicPr>
          <p:nvPr/>
        </p:nvPicPr>
        <p:blipFill>
          <a:blip r:embed="rId7"/>
          <a:stretch>
            <a:fillRect/>
          </a:stretch>
        </p:blipFill>
        <p:spPr>
          <a:xfrm>
            <a:off x="1605321" y="3990516"/>
            <a:ext cx="3865850" cy="2597580"/>
          </a:xfrm>
          <a:prstGeom prst="rect">
            <a:avLst/>
          </a:prstGeom>
          <a:ln w="12700">
            <a:miter lim="400000"/>
          </a:ln>
        </p:spPr>
      </p:pic>
      <p:sp>
        <p:nvSpPr>
          <p:cNvPr id="15" name="Input Parameters">
            <a:extLst>
              <a:ext uri="{FF2B5EF4-FFF2-40B4-BE49-F238E27FC236}">
                <a16:creationId xmlns:a16="http://schemas.microsoft.com/office/drawing/2014/main" id="{407FF5DF-579F-54AC-5336-7F52B230FBCC}"/>
              </a:ext>
            </a:extLst>
          </p:cNvPr>
          <p:cNvSpPr txBox="1"/>
          <p:nvPr/>
        </p:nvSpPr>
        <p:spPr>
          <a:xfrm rot="16200000">
            <a:off x="680891" y="5154654"/>
            <a:ext cx="1417376" cy="26930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defRPr sz="4000" b="1">
                <a:solidFill>
                  <a:schemeClr val="accent3">
                    <a:hueOff val="914338"/>
                    <a:satOff val="31515"/>
                    <a:lumOff val="-30790"/>
                  </a:schemeClr>
                </a:solidFill>
              </a:defRPr>
            </a:lvl1pPr>
          </a:lstStyle>
          <a:p>
            <a:r>
              <a:rPr sz="1500"/>
              <a:t>Input Parameters</a:t>
            </a:r>
          </a:p>
        </p:txBody>
      </p:sp>
      <p:sp>
        <p:nvSpPr>
          <p:cNvPr id="16" name="Eigen-…">
            <a:extLst>
              <a:ext uri="{FF2B5EF4-FFF2-40B4-BE49-F238E27FC236}">
                <a16:creationId xmlns:a16="http://schemas.microsoft.com/office/drawing/2014/main" id="{8AF9746D-5D80-6A1B-3873-7ECB843CC9DC}"/>
              </a:ext>
            </a:extLst>
          </p:cNvPr>
          <p:cNvSpPr txBox="1"/>
          <p:nvPr/>
        </p:nvSpPr>
        <p:spPr>
          <a:xfrm>
            <a:off x="5092446" y="4297020"/>
            <a:ext cx="533800" cy="38472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p>
            <a:pPr>
              <a:defRPr sz="3000" b="1">
                <a:solidFill>
                  <a:schemeClr val="accent5">
                    <a:hueOff val="-82419"/>
                    <a:satOff val="-9513"/>
                    <a:lumOff val="-16343"/>
                  </a:schemeClr>
                </a:solidFill>
              </a:defRPr>
            </a:pPr>
            <a:r>
              <a:rPr sz="1125"/>
              <a:t>Eigen-</a:t>
            </a:r>
          </a:p>
          <a:p>
            <a:pPr>
              <a:defRPr sz="3000" b="1">
                <a:solidFill>
                  <a:schemeClr val="accent5">
                    <a:hueOff val="-82419"/>
                    <a:satOff val="-9513"/>
                    <a:lumOff val="-16343"/>
                  </a:schemeClr>
                </a:solidFill>
              </a:defRPr>
            </a:pPr>
            <a:r>
              <a:rPr sz="1125"/>
              <a:t>features</a:t>
            </a:r>
          </a:p>
        </p:txBody>
      </p:sp>
      <p:sp>
        <p:nvSpPr>
          <p:cNvPr id="17" name="Rounded Rectangle">
            <a:extLst>
              <a:ext uri="{FF2B5EF4-FFF2-40B4-BE49-F238E27FC236}">
                <a16:creationId xmlns:a16="http://schemas.microsoft.com/office/drawing/2014/main" id="{90E2D2F4-C393-ACCF-9E63-EB515FF0A779}"/>
              </a:ext>
            </a:extLst>
          </p:cNvPr>
          <p:cNvSpPr/>
          <p:nvPr/>
        </p:nvSpPr>
        <p:spPr>
          <a:xfrm>
            <a:off x="5158242" y="4761638"/>
            <a:ext cx="344959" cy="1055335"/>
          </a:xfrm>
          <a:prstGeom prst="roundRect">
            <a:avLst>
              <a:gd name="adj" fmla="val 50000"/>
            </a:avLst>
          </a:prstGeom>
          <a:ln w="63500">
            <a:solidFill>
              <a:srgbClr val="000000"/>
            </a:solidFill>
            <a:custDash>
              <a:ds d="200000" sp="200000"/>
            </a:custDash>
            <a:miter lim="400000"/>
          </a:ln>
        </p:spPr>
        <p:txBody>
          <a:bodyPr lIns="19050" tIns="19050" rIns="19050" bIns="19050" anchor="ctr"/>
          <a:lstStyle/>
          <a:p>
            <a:pPr defTabSz="309563">
              <a:defRPr sz="3200">
                <a:solidFill>
                  <a:srgbClr val="FFFFFF"/>
                </a:solidFill>
                <a:latin typeface="Helvetica Neue Medium"/>
                <a:ea typeface="Helvetica Neue Medium"/>
                <a:cs typeface="Helvetica Neue Medium"/>
                <a:sym typeface="Helvetica Neue Medium"/>
              </a:defRPr>
            </a:pPr>
            <a:endParaRPr sz="1200"/>
          </a:p>
        </p:txBody>
      </p:sp>
      <p:sp>
        <p:nvSpPr>
          <p:cNvPr id="18" name="Rounded Rectangle">
            <a:extLst>
              <a:ext uri="{FF2B5EF4-FFF2-40B4-BE49-F238E27FC236}">
                <a16:creationId xmlns:a16="http://schemas.microsoft.com/office/drawing/2014/main" id="{A4B60996-DE70-DA92-56DB-D134D061FE54}"/>
              </a:ext>
            </a:extLst>
          </p:cNvPr>
          <p:cNvSpPr/>
          <p:nvPr/>
        </p:nvSpPr>
        <p:spPr>
          <a:xfrm>
            <a:off x="1562555" y="4335990"/>
            <a:ext cx="344959" cy="1906632"/>
          </a:xfrm>
          <a:prstGeom prst="roundRect">
            <a:avLst>
              <a:gd name="adj" fmla="val 50000"/>
            </a:avLst>
          </a:prstGeom>
          <a:ln w="63500">
            <a:solidFill>
              <a:srgbClr val="000000"/>
            </a:solidFill>
            <a:custDash>
              <a:ds d="200000" sp="200000"/>
            </a:custDash>
            <a:miter lim="400000"/>
          </a:ln>
        </p:spPr>
        <p:txBody>
          <a:bodyPr lIns="19050" tIns="19050" rIns="19050" bIns="19050" anchor="ctr"/>
          <a:lstStyle/>
          <a:p>
            <a:pPr defTabSz="309563">
              <a:defRPr sz="3200">
                <a:solidFill>
                  <a:srgbClr val="FFFFFF"/>
                </a:solidFill>
                <a:latin typeface="Helvetica Neue Medium"/>
                <a:ea typeface="Helvetica Neue Medium"/>
                <a:cs typeface="Helvetica Neue Medium"/>
                <a:sym typeface="Helvetica Neue Medium"/>
              </a:defRPr>
            </a:pPr>
            <a:endParaRPr sz="1200"/>
          </a:p>
        </p:txBody>
      </p:sp>
      <mc:AlternateContent xmlns:mc="http://schemas.openxmlformats.org/markup-compatibility/2006" xmlns:a14="http://schemas.microsoft.com/office/drawing/2010/main">
        <mc:Choice Requires="a14">
          <p:sp>
            <p:nvSpPr>
              <p:cNvPr id="19" name="Equation">
                <a:extLst>
                  <a:ext uri="{FF2B5EF4-FFF2-40B4-BE49-F238E27FC236}">
                    <a16:creationId xmlns:a16="http://schemas.microsoft.com/office/drawing/2014/main" id="{0449D98E-F69D-0D79-E82D-91888E6E9E47}"/>
                  </a:ext>
                </a:extLst>
              </p:cNvPr>
              <p:cNvSpPr txBox="1"/>
              <p:nvPr/>
            </p:nvSpPr>
            <p:spPr>
              <a:xfrm>
                <a:off x="185057" y="5168789"/>
                <a:ext cx="1012200" cy="311624"/>
              </a:xfrm>
              <a:prstGeom prst="rect">
                <a:avLst/>
              </a:prstGeom>
              <a:ln w="12700">
                <a:miter lim="400000"/>
              </a:ln>
            </p:spPr>
            <p:txBody>
              <a:bodyPr wrap="none" lIns="0" tIns="0" rIns="0" bIns="0">
                <a:spAutoFit/>
              </a:bodyPr>
              <a:lstStyle/>
              <a:p>
                <a:pPr defTabSz="342900" latinLnBrk="1">
                  <a:defRPr sz="1800">
                    <a:solidFill>
                      <a:srgbClr val="000000"/>
                    </a:solidFill>
                  </a:defRPr>
                </a:pPr>
                <a14:m>
                  <m:oMathPara xmlns:m="http://schemas.openxmlformats.org/officeDocument/2006/math">
                    <m:oMathParaPr>
                      <m:jc m:val="centerGroup"/>
                    </m:oMathParaPr>
                    <m:oMath xmlns:m="http://schemas.openxmlformats.org/officeDocument/2006/math">
                      <m:sSub>
                        <m:sSubPr>
                          <m:ctrlPr>
                            <a:rPr sz="2025" i="1">
                              <a:solidFill>
                                <a:srgbClr val="017000"/>
                              </a:solidFill>
                              <a:latin typeface="Cambria Math" panose="02040503050406030204" pitchFamily="18" charset="0"/>
                            </a:rPr>
                          </m:ctrlPr>
                        </m:sSubPr>
                        <m:e>
                          <m:r>
                            <a:rPr sz="2025" i="1">
                              <a:solidFill>
                                <a:srgbClr val="017000"/>
                              </a:solidFill>
                              <a:latin typeface="Cambria Math" panose="02040503050406030204" pitchFamily="18" charset="0"/>
                            </a:rPr>
                            <m:t>𝜆</m:t>
                          </m:r>
                        </m:e>
                        <m:sub>
                          <m:r>
                            <a:rPr sz="2025" i="1">
                              <a:solidFill>
                                <a:srgbClr val="017000"/>
                              </a:solidFill>
                              <a:latin typeface="Cambria Math" panose="02040503050406030204" pitchFamily="18" charset="0"/>
                            </a:rPr>
                            <m:t>1</m:t>
                          </m:r>
                        </m:sub>
                      </m:sSub>
                      <m:r>
                        <a:rPr sz="2025" i="1">
                          <a:solidFill>
                            <a:srgbClr val="017000"/>
                          </a:solidFill>
                          <a:latin typeface="Cambria Math" panose="02040503050406030204" pitchFamily="18" charset="0"/>
                        </a:rPr>
                        <m:t>,…,</m:t>
                      </m:r>
                      <m:sSub>
                        <m:sSubPr>
                          <m:ctrlPr>
                            <a:rPr sz="2025" i="1">
                              <a:solidFill>
                                <a:srgbClr val="017000"/>
                              </a:solidFill>
                              <a:latin typeface="Cambria Math" panose="02040503050406030204" pitchFamily="18" charset="0"/>
                            </a:rPr>
                          </m:ctrlPr>
                        </m:sSubPr>
                        <m:e>
                          <m:r>
                            <a:rPr sz="2025" i="1">
                              <a:solidFill>
                                <a:srgbClr val="017000"/>
                              </a:solidFill>
                              <a:latin typeface="Cambria Math" panose="02040503050406030204" pitchFamily="18" charset="0"/>
                            </a:rPr>
                            <m:t>𝜆</m:t>
                          </m:r>
                        </m:e>
                        <m:sub>
                          <m:r>
                            <a:rPr sz="2025" i="1">
                              <a:solidFill>
                                <a:srgbClr val="017000"/>
                              </a:solidFill>
                              <a:latin typeface="Cambria Math" panose="02040503050406030204" pitchFamily="18" charset="0"/>
                            </a:rPr>
                            <m:t>𝑑</m:t>
                          </m:r>
                        </m:sub>
                      </m:sSub>
                    </m:oMath>
                  </m:oMathPara>
                </a14:m>
                <a:endParaRPr sz="2025" dirty="0">
                  <a:solidFill>
                    <a:srgbClr val="017100"/>
                  </a:solidFill>
                </a:endParaRPr>
              </a:p>
            </p:txBody>
          </p:sp>
        </mc:Choice>
        <mc:Fallback xmlns="">
          <p:sp>
            <p:nvSpPr>
              <p:cNvPr id="19" name="Equation">
                <a:extLst>
                  <a:ext uri="{FF2B5EF4-FFF2-40B4-BE49-F238E27FC236}">
                    <a16:creationId xmlns:a16="http://schemas.microsoft.com/office/drawing/2014/main" id="{0449D98E-F69D-0D79-E82D-91888E6E9E47}"/>
                  </a:ext>
                </a:extLst>
              </p:cNvPr>
              <p:cNvSpPr txBox="1">
                <a:spLocks noRot="1" noChangeAspect="1" noMove="1" noResize="1" noEditPoints="1" noAdjustHandles="1" noChangeArrowheads="1" noChangeShapeType="1" noTextEdit="1"/>
              </p:cNvSpPr>
              <p:nvPr/>
            </p:nvSpPr>
            <p:spPr>
              <a:xfrm>
                <a:off x="185057" y="5168789"/>
                <a:ext cx="1012200" cy="311624"/>
              </a:xfrm>
              <a:prstGeom prst="rect">
                <a:avLst/>
              </a:prstGeom>
              <a:blipFill>
                <a:blip r:embed="rId8"/>
                <a:stretch>
                  <a:fillRect l="-4938" r="-1235" b="-20000"/>
                </a:stretch>
              </a:blipFill>
              <a:ln w="12700">
                <a:miter lim="400000"/>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Equation">
                <a:extLst>
                  <a:ext uri="{FF2B5EF4-FFF2-40B4-BE49-F238E27FC236}">
                    <a16:creationId xmlns:a16="http://schemas.microsoft.com/office/drawing/2014/main" id="{46392BDA-DC3E-F674-8C5B-F4D05EC95FD2}"/>
                  </a:ext>
                </a:extLst>
              </p:cNvPr>
              <p:cNvSpPr txBox="1"/>
              <p:nvPr/>
            </p:nvSpPr>
            <p:spPr>
              <a:xfrm>
                <a:off x="5679791" y="5168789"/>
                <a:ext cx="1019253" cy="311624"/>
              </a:xfrm>
              <a:prstGeom prst="rect">
                <a:avLst/>
              </a:prstGeom>
              <a:ln w="12700">
                <a:miter lim="400000"/>
              </a:ln>
            </p:spPr>
            <p:txBody>
              <a:bodyPr wrap="none" lIns="0" tIns="0" rIns="0" bIns="0">
                <a:spAutoFit/>
              </a:bodyPr>
              <a:lstStyle/>
              <a:p>
                <a:pPr defTabSz="342900" latinLnBrk="1">
                  <a:defRPr sz="1800">
                    <a:solidFill>
                      <a:srgbClr val="000000"/>
                    </a:solidFill>
                  </a:defRPr>
                </a:pPr>
                <a14:m>
                  <m:oMathPara xmlns:m="http://schemas.openxmlformats.org/officeDocument/2006/math">
                    <m:oMathParaPr>
                      <m:jc m:val="centerGroup"/>
                    </m:oMathParaPr>
                    <m:oMath xmlns:m="http://schemas.openxmlformats.org/officeDocument/2006/math">
                      <m:sSub>
                        <m:sSubPr>
                          <m:ctrlPr>
                            <a:rPr sz="2025" i="1">
                              <a:solidFill>
                                <a:srgbClr val="ED220B"/>
                              </a:solidFill>
                              <a:latin typeface="Cambria Math" panose="02040503050406030204" pitchFamily="18" charset="0"/>
                            </a:rPr>
                          </m:ctrlPr>
                        </m:sSubPr>
                        <m:e>
                          <m:r>
                            <a:rPr sz="2025" i="1">
                              <a:solidFill>
                                <a:srgbClr val="ED220B"/>
                              </a:solidFill>
                              <a:latin typeface="Cambria Math" panose="02040503050406030204" pitchFamily="18" charset="0"/>
                            </a:rPr>
                            <m:t>𝜉</m:t>
                          </m:r>
                        </m:e>
                        <m:sub>
                          <m:r>
                            <a:rPr sz="2025" i="1">
                              <a:solidFill>
                                <a:srgbClr val="ED220B"/>
                              </a:solidFill>
                              <a:latin typeface="Cambria Math" panose="02040503050406030204" pitchFamily="18" charset="0"/>
                            </a:rPr>
                            <m:t>1</m:t>
                          </m:r>
                        </m:sub>
                      </m:sSub>
                      <m:r>
                        <a:rPr sz="2025" i="1">
                          <a:solidFill>
                            <a:srgbClr val="ED220B"/>
                          </a:solidFill>
                          <a:latin typeface="Cambria Math" panose="02040503050406030204" pitchFamily="18" charset="0"/>
                        </a:rPr>
                        <m:t>,…,</m:t>
                      </m:r>
                      <m:sSub>
                        <m:sSubPr>
                          <m:ctrlPr>
                            <a:rPr sz="2025" i="1">
                              <a:solidFill>
                                <a:srgbClr val="ED220B"/>
                              </a:solidFill>
                              <a:latin typeface="Cambria Math" panose="02040503050406030204" pitchFamily="18" charset="0"/>
                            </a:rPr>
                          </m:ctrlPr>
                        </m:sSubPr>
                        <m:e>
                          <m:r>
                            <a:rPr sz="2025" i="1">
                              <a:solidFill>
                                <a:srgbClr val="ED220B"/>
                              </a:solidFill>
                              <a:latin typeface="Cambria Math" panose="02040503050406030204" pitchFamily="18" charset="0"/>
                            </a:rPr>
                            <m:t>𝜉</m:t>
                          </m:r>
                        </m:e>
                        <m:sub>
                          <m:r>
                            <a:rPr sz="2025" i="1">
                              <a:solidFill>
                                <a:srgbClr val="ED220B"/>
                              </a:solidFill>
                              <a:latin typeface="Cambria Math" panose="02040503050406030204" pitchFamily="18" charset="0"/>
                            </a:rPr>
                            <m:t>𝑀</m:t>
                          </m:r>
                        </m:sub>
                      </m:sSub>
                    </m:oMath>
                  </m:oMathPara>
                </a14:m>
                <a:endParaRPr sz="2025">
                  <a:solidFill>
                    <a:srgbClr val="EE220C"/>
                  </a:solidFill>
                </a:endParaRPr>
              </a:p>
            </p:txBody>
          </p:sp>
        </mc:Choice>
        <mc:Fallback xmlns="">
          <p:sp>
            <p:nvSpPr>
              <p:cNvPr id="20" name="Equation">
                <a:extLst>
                  <a:ext uri="{FF2B5EF4-FFF2-40B4-BE49-F238E27FC236}">
                    <a16:creationId xmlns:a16="http://schemas.microsoft.com/office/drawing/2014/main" id="{46392BDA-DC3E-F674-8C5B-F4D05EC95FD2}"/>
                  </a:ext>
                </a:extLst>
              </p:cNvPr>
              <p:cNvSpPr txBox="1">
                <a:spLocks noRot="1" noChangeAspect="1" noMove="1" noResize="1" noEditPoints="1" noAdjustHandles="1" noChangeArrowheads="1" noChangeShapeType="1" noTextEdit="1"/>
              </p:cNvSpPr>
              <p:nvPr/>
            </p:nvSpPr>
            <p:spPr>
              <a:xfrm>
                <a:off x="5679791" y="5168789"/>
                <a:ext cx="1019253" cy="311624"/>
              </a:xfrm>
              <a:prstGeom prst="rect">
                <a:avLst/>
              </a:prstGeom>
              <a:blipFill>
                <a:blip r:embed="rId9"/>
                <a:stretch>
                  <a:fillRect l="-8642" r="-1235" b="-36000"/>
                </a:stretch>
              </a:blipFill>
              <a:ln w="12700">
                <a:miter lim="400000"/>
              </a:ln>
            </p:spPr>
            <p:txBody>
              <a:bodyPr/>
              <a:lstStyle/>
              <a:p>
                <a:r>
                  <a:rPr lang="en-US">
                    <a:noFill/>
                  </a:rPr>
                  <a:t> </a:t>
                </a:r>
              </a:p>
            </p:txBody>
          </p:sp>
        </mc:Fallback>
      </mc:AlternateContent>
    </p:spTree>
    <p:extLst>
      <p:ext uri="{BB962C8B-B14F-4D97-AF65-F5344CB8AC3E}">
        <p14:creationId xmlns:p14="http://schemas.microsoft.com/office/powerpoint/2010/main" val="39804883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5A5AA5-4EAB-4057-9F4C-22030BF92B79}"/>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735A7A74-64F0-853F-62AD-0BCAC76DC5B5}"/>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312549" y="1717212"/>
            <a:ext cx="10322794" cy="4688322"/>
          </a:xfrm>
          <a:prstGeom prst="rect">
            <a:avLst/>
          </a:prstGeom>
        </p:spPr>
      </p:pic>
      <p:sp>
        <p:nvSpPr>
          <p:cNvPr id="5" name="Slide Number Placeholder 4">
            <a:extLst>
              <a:ext uri="{FF2B5EF4-FFF2-40B4-BE49-F238E27FC236}">
                <a16:creationId xmlns:a16="http://schemas.microsoft.com/office/drawing/2014/main" id="{56E54617-D2E6-4324-B9E5-1DB8818A2EBC}"/>
              </a:ext>
            </a:extLst>
          </p:cNvPr>
          <p:cNvSpPr>
            <a:spLocks noGrp="1"/>
          </p:cNvSpPr>
          <p:nvPr>
            <p:ph type="sldNum" sz="quarter" idx="12"/>
          </p:nvPr>
        </p:nvSpPr>
        <p:spPr/>
        <p:txBody>
          <a:bodyPr/>
          <a:lstStyle/>
          <a:p>
            <a:fld id="{6078145F-DD4D-194F-AAD8-F6593843D0CB}" type="slidenum">
              <a:rPr lang="en-US" smtClean="0"/>
              <a:t>9</a:t>
            </a:fld>
            <a:endParaRPr lang="en-US"/>
          </a:p>
        </p:txBody>
      </p:sp>
      <p:sp>
        <p:nvSpPr>
          <p:cNvPr id="2" name="TextBox 1">
            <a:extLst>
              <a:ext uri="{FF2B5EF4-FFF2-40B4-BE49-F238E27FC236}">
                <a16:creationId xmlns:a16="http://schemas.microsoft.com/office/drawing/2014/main" id="{637FDF94-0F6C-628B-12ED-A6D359E29D64}"/>
              </a:ext>
            </a:extLst>
          </p:cNvPr>
          <p:cNvSpPr txBox="1"/>
          <p:nvPr/>
        </p:nvSpPr>
        <p:spPr>
          <a:xfrm>
            <a:off x="1219200" y="1193992"/>
            <a:ext cx="9753600" cy="523220"/>
          </a:xfrm>
          <a:prstGeom prst="rect">
            <a:avLst/>
          </a:prstGeom>
          <a:noFill/>
        </p:spPr>
        <p:txBody>
          <a:bodyPr wrap="square" rtlCol="0">
            <a:spAutoFit/>
          </a:bodyPr>
          <a:lstStyle/>
          <a:p>
            <a:pPr algn="l"/>
            <a:r>
              <a:rPr lang="en-US" sz="2800" dirty="0">
                <a:solidFill>
                  <a:schemeClr val="tx1">
                    <a:lumMod val="75000"/>
                    <a:lumOff val="25000"/>
                  </a:schemeClr>
                </a:solidFill>
              </a:rPr>
              <a:t>Methodological evaluation at 96 FLUXNET sites</a:t>
            </a:r>
          </a:p>
        </p:txBody>
      </p:sp>
    </p:spTree>
    <p:extLst>
      <p:ext uri="{BB962C8B-B14F-4D97-AF65-F5344CB8AC3E}">
        <p14:creationId xmlns:p14="http://schemas.microsoft.com/office/powerpoint/2010/main" val="2945776630"/>
      </p:ext>
    </p:extLst>
  </p:cSld>
  <p:clrMapOvr>
    <a:masterClrMapping/>
  </p:clrMapOvr>
</p:sld>
</file>

<file path=ppt/theme/theme1.xml><?xml version="1.0" encoding="utf-8"?>
<a:theme xmlns:a="http://schemas.openxmlformats.org/drawingml/2006/main" name="E3SM_plain_white_background">
  <a:themeElements>
    <a:clrScheme name="E3SM">
      <a:dk1>
        <a:srgbClr val="000000"/>
      </a:dk1>
      <a:lt1>
        <a:srgbClr val="FFFFFF"/>
      </a:lt1>
      <a:dk2>
        <a:srgbClr val="616165"/>
      </a:dk2>
      <a:lt2>
        <a:srgbClr val="E7E6E6"/>
      </a:lt2>
      <a:accent1>
        <a:srgbClr val="2376BC"/>
      </a:accent1>
      <a:accent2>
        <a:srgbClr val="5CB347"/>
      </a:accent2>
      <a:accent3>
        <a:srgbClr val="283B97"/>
      </a:accent3>
      <a:accent4>
        <a:srgbClr val="007C48"/>
      </a:accent4>
      <a:accent5>
        <a:srgbClr val="BB2438"/>
      </a:accent5>
      <a:accent6>
        <a:srgbClr val="FC981A"/>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effectLst/>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5875">
          <a:solidFill>
            <a:schemeClr val="bg1">
              <a:lumMod val="85000"/>
            </a:schemeClr>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gn="l">
          <a:defRPr dirty="0" smtClean="0">
            <a:solidFill>
              <a:schemeClr val="tx1">
                <a:lumMod val="75000"/>
                <a:lumOff val="25000"/>
              </a:schemeClr>
            </a:solidFill>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23855</TotalTime>
  <Words>1799</Words>
  <Application>Microsoft Macintosh PowerPoint</Application>
  <PresentationFormat>Widescreen</PresentationFormat>
  <Paragraphs>355</Paragraphs>
  <Slides>42</Slides>
  <Notes>40</Notes>
  <HiddenSlides>0</HiddenSlides>
  <MMClips>2</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42</vt:i4>
      </vt:variant>
    </vt:vector>
  </HeadingPairs>
  <TitlesOfParts>
    <vt:vector size="48" baseType="lpstr">
      <vt:lpstr>Arial</vt:lpstr>
      <vt:lpstr>Calibri</vt:lpstr>
      <vt:lpstr>Cambria Math</vt:lpstr>
      <vt:lpstr>Helvetica</vt:lpstr>
      <vt:lpstr>Wingdings</vt:lpstr>
      <vt:lpstr>E3SM_plain_white_background</vt:lpstr>
      <vt:lpstr>Reduced-Dimensional Neural Network Surrogate Construction and Calibration of the E3SM Land Model</vt:lpstr>
      <vt:lpstr>Motivation and Overview</vt:lpstr>
      <vt:lpstr>E3SM Land Model (ELM): focus on carbon and energy cycle</vt:lpstr>
      <vt:lpstr>PowerPoint Presentation</vt:lpstr>
      <vt:lpstr>Forward UQ  a.k.a. surrogate construction, global sensitivity analysis, uncertainty propagation</vt:lpstr>
      <vt:lpstr>Dimensionality Reduction via Karhunen-Loève Expansion</vt:lpstr>
      <vt:lpstr>KL is essentially a Singular Value Decomposition</vt:lpstr>
      <vt:lpstr>KL+NN = reduced dimensional spatio-temporal surrogate</vt:lpstr>
      <vt:lpstr>PowerPoint Presentation</vt:lpstr>
      <vt:lpstr>PowerPoint Presentation</vt:lpstr>
      <vt:lpstr>Several case studies </vt:lpstr>
      <vt:lpstr>Dimensionality reduction via KL</vt:lpstr>
      <vt:lpstr>KL+NN a single training sample approximation</vt:lpstr>
      <vt:lpstr>KL+NN surrogate performance</vt:lpstr>
      <vt:lpstr>Sensitivity at 96 FLUXNET sites: RuBisCO leaf fraction is the most impactful parameter</vt:lpstr>
      <vt:lpstr>PowerPoint Presentation</vt:lpstr>
      <vt:lpstr>fLNR sensitivity across the globe</vt:lpstr>
      <vt:lpstr>mbbopt sensitivity across the globe</vt:lpstr>
      <vt:lpstr>Inverse UQ  a.k.a. calibration or parameter estimation</vt:lpstr>
      <vt:lpstr>Reference Data</vt:lpstr>
      <vt:lpstr>PowerPoint Presentation</vt:lpstr>
      <vt:lpstr>Bayesian Likelihood is constructed in the reduced space</vt:lpstr>
      <vt:lpstr>Surrogate-enabled calibration workflow incorporates both forward and inverse UQ tasks</vt:lpstr>
      <vt:lpstr>Latent space distance is well-correlated with the physical distance between model and data</vt:lpstr>
      <vt:lpstr>Bayesian MCMC calibration enabled by KLNN surrogate</vt:lpstr>
      <vt:lpstr>PowerPoint Presentation</vt:lpstr>
      <vt:lpstr>Calibration brings model prediction closer to reference data</vt:lpstr>
      <vt:lpstr>Calibration brings model prediction closer to reference data</vt:lpstr>
      <vt:lpstr>Local (site-specific) fLNR posterior PDFs</vt:lpstr>
      <vt:lpstr>PowerPoint Presentation</vt:lpstr>
      <vt:lpstr>Two calibration regimes</vt:lpstr>
      <vt:lpstr>Localized calibration works slightly better</vt:lpstr>
      <vt:lpstr>Correlate PFT fractions globally with best fLNR values</vt:lpstr>
      <vt:lpstr>Correlate PFT fractions globally with best fLNR values</vt:lpstr>
      <vt:lpstr>Summary</vt:lpstr>
      <vt:lpstr>Additional Material</vt:lpstr>
      <vt:lpstr>KL truncation relies on variance retention</vt:lpstr>
      <vt:lpstr>Polynomial Chaos intro </vt:lpstr>
      <vt:lpstr>KL+PC = reduced dimensional spatio-temporal surrogate</vt:lpstr>
      <vt:lpstr>PC vs NN comparison</vt:lpstr>
      <vt:lpstr>PC vs NN comparison</vt:lpstr>
      <vt:lpstr>Bayesian Likelihood in the reduced space TBD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Gines, Mary J.</dc:creator>
  <cp:lastModifiedBy>Khachik Sargsyan</cp:lastModifiedBy>
  <cp:revision>80</cp:revision>
  <dcterms:created xsi:type="dcterms:W3CDTF">2022-06-08T20:40:20Z</dcterms:created>
  <dcterms:modified xsi:type="dcterms:W3CDTF">2024-02-15T17:35:27Z</dcterms:modified>
</cp:coreProperties>
</file>